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30"/>
  </p:notesMasterIdLst>
  <p:sldIdLst>
    <p:sldId id="278" r:id="rId2"/>
    <p:sldId id="260" r:id="rId3"/>
    <p:sldId id="280" r:id="rId4"/>
    <p:sldId id="261" r:id="rId5"/>
    <p:sldId id="324" r:id="rId6"/>
    <p:sldId id="282" r:id="rId7"/>
    <p:sldId id="305" r:id="rId8"/>
    <p:sldId id="262" r:id="rId9"/>
    <p:sldId id="309" r:id="rId10"/>
    <p:sldId id="311" r:id="rId11"/>
    <p:sldId id="313" r:id="rId12"/>
    <p:sldId id="284" r:id="rId13"/>
    <p:sldId id="303" r:id="rId14"/>
    <p:sldId id="315" r:id="rId15"/>
    <p:sldId id="286" r:id="rId16"/>
    <p:sldId id="288" r:id="rId17"/>
    <p:sldId id="307" r:id="rId18"/>
    <p:sldId id="300" r:id="rId19"/>
    <p:sldId id="291" r:id="rId20"/>
    <p:sldId id="299" r:id="rId21"/>
    <p:sldId id="293" r:id="rId22"/>
    <p:sldId id="322" r:id="rId23"/>
    <p:sldId id="302" r:id="rId24"/>
    <p:sldId id="317" r:id="rId25"/>
    <p:sldId id="295" r:id="rId26"/>
    <p:sldId id="320" r:id="rId27"/>
    <p:sldId id="298" r:id="rId28"/>
    <p:sldId id="297" r:id="rId2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F14CFE4-1650-471D-AC49-B65C88B562B8}">
  <a:tblStyle styleId="{4F14CFE4-1650-471D-AC49-B65C88B562B8}"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EE5F0CE5-5CFA-4710-BA65-29DB83068698}" styleName="Table_1"/>
  <a:tblStyle styleId="{747F2B83-21EC-4587-B11B-F33126F8A840}" styleName="Table_2"/>
  <a:tblStyle styleId="{43164275-B8DF-4AEA-A3BE-2AC106D6FBD2}" styleName="Table_3"/>
  <a:tblStyle styleId="{480BABC0-DBFB-4357-AFFF-953B4F9C700A}" styleName="Table_4"/>
  <a:tblStyle styleId="{A8F89AC1-BF98-491E-B0A2-8444CD6B8E09}" styleName="Table_5">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79280E66-3813-471D-82C6-DE578E944DAE}" styleName="Table_6"/>
  <a:tblStyle styleId="{3A8E48EA-0494-47F5-B0C6-D5EF7B6002D4}" styleName="Table_7"/>
  <a:tblStyle styleId="{A521020A-4BFF-47F2-84BF-1DDB4404742E}" styleName="Table_8"/>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1"/>
            <a:ext cx="2971799" cy="457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3200400" marR="0" indent="0" algn="l" rtl="0">
              <a:lnSpc>
                <a:spcPct val="100000"/>
              </a:lnSpc>
              <a:spcBef>
                <a:spcPts val="0"/>
              </a:spcBef>
              <a:spcAft>
                <a:spcPts val="0"/>
              </a:spcAft>
              <a:defRPr/>
            </a:lvl7pPr>
            <a:lvl8pPr marL="4572000" marR="0" indent="0" algn="l" rtl="0">
              <a:lnSpc>
                <a:spcPct val="100000"/>
              </a:lnSpc>
              <a:spcBef>
                <a:spcPts val="0"/>
              </a:spcBef>
              <a:spcAft>
                <a:spcPts val="0"/>
              </a:spcAft>
              <a:defRPr/>
            </a:lvl8pPr>
            <a:lvl9pPr marL="6400800" marR="0" indent="0" algn="l" rtl="0">
              <a:lnSpc>
                <a:spcPct val="100000"/>
              </a:lnSpc>
              <a:spcBef>
                <a:spcPts val="0"/>
              </a:spcBef>
              <a:spcAft>
                <a:spcPts val="0"/>
              </a:spcAft>
              <a:defRPr/>
            </a:lvl9pPr>
          </a:lstStyle>
          <a:p>
            <a:endParaRPr/>
          </a:p>
        </p:txBody>
      </p:sp>
      <p:sp>
        <p:nvSpPr>
          <p:cNvPr id="7" name="Shape 7"/>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baseline="0">
                <a:solidFill>
                  <a:srgbClr val="000000"/>
                </a:solidFill>
                <a:latin typeface="Arial"/>
                <a:ea typeface="Arial"/>
                <a:cs typeface="Arial"/>
                <a:sym typeface="Arial"/>
              </a:rPr>
              <a:t>‹#›</a:t>
            </a:fld>
            <a:endParaRPr lang="en-US" sz="1200" b="0" i="0" u="none" strike="noStrike" cap="none" baseline="0">
              <a:solidFill>
                <a:srgbClr val="000000"/>
              </a:solidFill>
              <a:latin typeface="Arial"/>
              <a:ea typeface="Arial"/>
              <a:cs typeface="Arial"/>
              <a:sym typeface="Arial"/>
            </a:endParaRPr>
          </a:p>
        </p:txBody>
      </p:sp>
    </p:spTree>
    <p:extLst>
      <p:ext uri="{BB962C8B-B14F-4D97-AF65-F5344CB8AC3E}">
        <p14:creationId xmlns:p14="http://schemas.microsoft.com/office/powerpoint/2010/main" val="108090376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0" name="Shape 210"/>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2" name="Shape 2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6" name="Shape 196"/>
          <p:cNvSpPr txBox="1">
            <a:spLocks noGrp="1"/>
          </p:cNvSpPr>
          <p:nvPr>
            <p:ph type="sldNum" idx="12"/>
          </p:nvPr>
        </p:nvSpPr>
        <p:spPr>
          <a:xfrm>
            <a:off x="3884612" y="8685211"/>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1" name="Shape 21"/>
          <p:cNvSpPr txBox="1">
            <a:spLocks noGrp="1"/>
          </p:cNvSpPr>
          <p:nvPr>
            <p:ph type="body" idx="1"/>
          </p:nvPr>
        </p:nvSpPr>
        <p:spPr>
          <a:xfrm>
            <a:off x="457200" y="1500187"/>
            <a:ext cx="8229600"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a:lvl1pPr>
            <a:lvl2pPr marL="742950" indent="-107950" algn="l" rtl="0">
              <a:spcBef>
                <a:spcPts val="560"/>
              </a:spcBef>
              <a:spcAft>
                <a:spcPts val="0"/>
              </a:spcAft>
              <a:buClr>
                <a:schemeClr val="dk1"/>
              </a:buClr>
              <a:buFont typeface="Times New Roman"/>
              <a:buChar char="–"/>
              <a:defRPr/>
            </a:lvl2pPr>
            <a:lvl3pPr marL="1143000" indent="-76200" algn="l" rtl="0">
              <a:spcBef>
                <a:spcPts val="480"/>
              </a:spcBef>
              <a:spcAft>
                <a:spcPts val="0"/>
              </a:spcAft>
              <a:buClr>
                <a:schemeClr val="dk1"/>
              </a:buClr>
              <a:buFont typeface="Times New Roman"/>
              <a:buChar char="•"/>
              <a:defRPr/>
            </a:lvl3pPr>
            <a:lvl4pPr marL="1600200" indent="-101600" algn="l" rtl="0">
              <a:spcBef>
                <a:spcPts val="400"/>
              </a:spcBef>
              <a:spcAft>
                <a:spcPts val="0"/>
              </a:spcAft>
              <a:buClr>
                <a:schemeClr val="dk1"/>
              </a:buClr>
              <a:buFont typeface="Times New Roman"/>
              <a:buChar char="–"/>
              <a:defRPr/>
            </a:lvl4pPr>
            <a:lvl5pPr marL="2057400" indent="-101600" algn="l" rtl="0">
              <a:spcBef>
                <a:spcPts val="400"/>
              </a:spcBef>
              <a:spcAft>
                <a:spcPts val="0"/>
              </a:spcAft>
              <a:buClr>
                <a:schemeClr val="dk1"/>
              </a:buClr>
              <a:buFont typeface="Times New Roman"/>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22" name="Shape 2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6" name="Shape 76"/>
          <p:cNvSpPr txBox="1">
            <a:spLocks noGrp="1"/>
          </p:cNvSpPr>
          <p:nvPr>
            <p:ph type="body" idx="1"/>
          </p:nvPr>
        </p:nvSpPr>
        <p:spPr>
          <a:xfrm>
            <a:off x="457200" y="1500187"/>
            <a:ext cx="4038599"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a:lvl1pPr>
            <a:lvl2pPr marL="742950" indent="-107950" algn="l" rtl="0">
              <a:spcBef>
                <a:spcPts val="560"/>
              </a:spcBef>
              <a:spcAft>
                <a:spcPts val="0"/>
              </a:spcAft>
              <a:buClr>
                <a:schemeClr val="dk1"/>
              </a:buClr>
              <a:buFont typeface="Times New Roman"/>
              <a:buChar char="–"/>
              <a:defRPr/>
            </a:lvl2pPr>
            <a:lvl3pPr marL="1143000" indent="-76200" algn="l" rtl="0">
              <a:spcBef>
                <a:spcPts val="480"/>
              </a:spcBef>
              <a:spcAft>
                <a:spcPts val="0"/>
              </a:spcAft>
              <a:buClr>
                <a:schemeClr val="dk1"/>
              </a:buClr>
              <a:buFont typeface="Times New Roman"/>
              <a:buChar char="•"/>
              <a:defRPr/>
            </a:lvl3pPr>
            <a:lvl4pPr marL="1600200" indent="-101600" algn="l" rtl="0">
              <a:spcBef>
                <a:spcPts val="400"/>
              </a:spcBef>
              <a:spcAft>
                <a:spcPts val="0"/>
              </a:spcAft>
              <a:buClr>
                <a:schemeClr val="dk1"/>
              </a:buClr>
              <a:buFont typeface="Times New Roman"/>
              <a:buChar char="–"/>
              <a:defRPr/>
            </a:lvl4pPr>
            <a:lvl5pPr marL="2057400" indent="-101600" algn="l" rtl="0">
              <a:spcBef>
                <a:spcPts val="400"/>
              </a:spcBef>
              <a:spcAft>
                <a:spcPts val="0"/>
              </a:spcAft>
              <a:buClr>
                <a:schemeClr val="dk1"/>
              </a:buClr>
              <a:buFont typeface="Times New Roman"/>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77" name="Shape 77"/>
          <p:cNvSpPr txBox="1">
            <a:spLocks noGrp="1"/>
          </p:cNvSpPr>
          <p:nvPr>
            <p:ph type="body" idx="2"/>
          </p:nvPr>
        </p:nvSpPr>
        <p:spPr>
          <a:xfrm>
            <a:off x="4648200" y="1500187"/>
            <a:ext cx="4038599" cy="4525961"/>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a:lvl1pPr>
            <a:lvl2pPr marL="742950" indent="-107950" algn="l" rtl="0">
              <a:spcBef>
                <a:spcPts val="560"/>
              </a:spcBef>
              <a:spcAft>
                <a:spcPts val="0"/>
              </a:spcAft>
              <a:buClr>
                <a:schemeClr val="dk1"/>
              </a:buClr>
              <a:buFont typeface="Times New Roman"/>
              <a:buChar char="–"/>
              <a:defRPr/>
            </a:lvl2pPr>
            <a:lvl3pPr marL="1143000" indent="-76200" algn="l" rtl="0">
              <a:spcBef>
                <a:spcPts val="480"/>
              </a:spcBef>
              <a:spcAft>
                <a:spcPts val="0"/>
              </a:spcAft>
              <a:buClr>
                <a:schemeClr val="dk1"/>
              </a:buClr>
              <a:buFont typeface="Times New Roman"/>
              <a:buChar char="•"/>
              <a:defRPr/>
            </a:lvl3pPr>
            <a:lvl4pPr marL="1600200" indent="-101600" algn="l" rtl="0">
              <a:spcBef>
                <a:spcPts val="400"/>
              </a:spcBef>
              <a:spcAft>
                <a:spcPts val="0"/>
              </a:spcAft>
              <a:buClr>
                <a:schemeClr val="dk1"/>
              </a:buClr>
              <a:buFont typeface="Times New Roman"/>
              <a:buChar char="–"/>
              <a:defRPr/>
            </a:lvl4pPr>
            <a:lvl5pPr marL="2057400" indent="-101600" algn="l" rtl="0">
              <a:spcBef>
                <a:spcPts val="400"/>
              </a:spcBef>
              <a:spcAft>
                <a:spcPts val="0"/>
              </a:spcAft>
              <a:buClr>
                <a:schemeClr val="dk1"/>
              </a:buClr>
              <a:buFont typeface="Times New Roman"/>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78" name="Shape 7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623887" y="1709738"/>
            <a:ext cx="7886700" cy="2852737"/>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3" name="Shape 83"/>
          <p:cNvSpPr txBox="1">
            <a:spLocks noGrp="1"/>
          </p:cNvSpPr>
          <p:nvPr>
            <p:ph type="body" idx="1"/>
          </p:nvPr>
        </p:nvSpPr>
        <p:spPr>
          <a:xfrm>
            <a:off x="623887" y="4589462"/>
            <a:ext cx="7886700" cy="1500187"/>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84" name="Shape 84"/>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5" name="Shape 85"/>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6" name="Shape 86"/>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1143000" y="1122362"/>
            <a:ext cx="6858000" cy="2387600"/>
          </a:xfrm>
          <a:prstGeom prst="rect">
            <a:avLst/>
          </a:prstGeom>
          <a:noFill/>
          <a:ln>
            <a:noFill/>
          </a:ln>
        </p:spPr>
        <p:txBody>
          <a:bodyPr lIns="91425" tIns="91425" rIns="91425" bIns="91425" anchor="b"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89" name="Shape 89"/>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indent="0" algn="ctr" rtl="0">
              <a:spcBef>
                <a:spcPts val="480"/>
              </a:spcBef>
              <a:spcAft>
                <a:spcPts val="0"/>
              </a:spcAft>
              <a:buClr>
                <a:schemeClr val="dk1"/>
              </a:buClr>
              <a:buFont typeface="Times New Roman"/>
              <a:buNone/>
              <a:defRPr/>
            </a:lvl1pPr>
            <a:lvl2pPr marL="457200" marR="0" indent="0" algn="ctr" rtl="0">
              <a:spcBef>
                <a:spcPts val="400"/>
              </a:spcBef>
              <a:spcAft>
                <a:spcPts val="0"/>
              </a:spcAft>
              <a:buClr>
                <a:schemeClr val="dk1"/>
              </a:buClr>
              <a:buFont typeface="Times New Roman"/>
              <a:buNone/>
              <a:defRPr/>
            </a:lvl2pPr>
            <a:lvl3pPr marL="914400" marR="0" indent="0" algn="ctr" rtl="0">
              <a:spcBef>
                <a:spcPts val="360"/>
              </a:spcBef>
              <a:spcAft>
                <a:spcPts val="0"/>
              </a:spcAft>
              <a:buClr>
                <a:schemeClr val="dk1"/>
              </a:buClr>
              <a:buFont typeface="Times New Roman"/>
              <a:buNone/>
              <a:defRPr/>
            </a:lvl3pPr>
            <a:lvl4pPr marL="1371600" marR="0" indent="0" algn="ctr" rtl="0">
              <a:spcBef>
                <a:spcPts val="320"/>
              </a:spcBef>
              <a:spcAft>
                <a:spcPts val="0"/>
              </a:spcAft>
              <a:buClr>
                <a:schemeClr val="dk1"/>
              </a:buClr>
              <a:buFont typeface="Times New Roman"/>
              <a:buNone/>
              <a:defRPr/>
            </a:lvl4pPr>
            <a:lvl5pPr marL="1828800" marR="0" indent="0" algn="ctr" rtl="0">
              <a:spcBef>
                <a:spcPts val="320"/>
              </a:spcBef>
              <a:spcAft>
                <a:spcPts val="0"/>
              </a:spcAft>
              <a:buClr>
                <a:schemeClr val="dk1"/>
              </a:buClr>
              <a:buFont typeface="Times New Roman"/>
              <a:buNone/>
              <a:defRPr/>
            </a:lvl5pPr>
            <a:lvl6pPr marL="2286000" marR="0" indent="0" algn="ctr" rtl="0">
              <a:lnSpc>
                <a:spcPct val="90000"/>
              </a:lnSpc>
              <a:spcBef>
                <a:spcPts val="500"/>
              </a:spcBef>
              <a:buClr>
                <a:schemeClr val="dk1"/>
              </a:buClr>
              <a:buFont typeface="Arial"/>
              <a:buNone/>
              <a:defRPr/>
            </a:lvl6pPr>
            <a:lvl7pPr marL="2743200" marR="0" indent="0" algn="ctr" rtl="0">
              <a:lnSpc>
                <a:spcPct val="90000"/>
              </a:lnSpc>
              <a:spcBef>
                <a:spcPts val="500"/>
              </a:spcBef>
              <a:buClr>
                <a:schemeClr val="dk1"/>
              </a:buClr>
              <a:buFont typeface="Arial"/>
              <a:buNone/>
              <a:defRPr/>
            </a:lvl7pPr>
            <a:lvl8pPr marL="3200400" marR="0" indent="0" algn="ctr" rtl="0">
              <a:lnSpc>
                <a:spcPct val="90000"/>
              </a:lnSpc>
              <a:spcBef>
                <a:spcPts val="500"/>
              </a:spcBef>
              <a:buClr>
                <a:schemeClr val="dk1"/>
              </a:buClr>
              <a:buFont typeface="Arial"/>
              <a:buNone/>
              <a:defRPr/>
            </a:lvl8pPr>
            <a:lvl9pPr marL="3657600" marR="0" indent="0" algn="ctr" rtl="0">
              <a:lnSpc>
                <a:spcPct val="90000"/>
              </a:lnSpc>
              <a:spcBef>
                <a:spcPts val="500"/>
              </a:spcBef>
              <a:buClr>
                <a:schemeClr val="dk1"/>
              </a:buClr>
              <a:buFont typeface="Arial"/>
              <a:buNone/>
              <a:defRPr/>
            </a:lvl9pPr>
          </a:lstStyle>
          <a:p>
            <a:endParaRPr/>
          </a:p>
        </p:txBody>
      </p:sp>
      <p:sp>
        <p:nvSpPr>
          <p:cNvPr id="90" name="Shape 9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1" name="Shape 9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2" name="Shape 9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7" name="Shape 2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0"/>
        <p:cNvGrpSpPr/>
        <p:nvPr/>
      </p:nvGrpSpPr>
      <p:grpSpPr>
        <a:xfrm>
          <a:off x="0" y="0"/>
          <a:ext cx="0" cy="0"/>
          <a:chOff x="0" y="0"/>
          <a:chExt cx="0" cy="0"/>
        </a:xfrm>
      </p:grpSpPr>
      <p:sp>
        <p:nvSpPr>
          <p:cNvPr id="31" name="Shape 3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2" name="Shape 3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rot="5400000">
            <a:off x="4782344" y="2121693"/>
            <a:ext cx="5751511"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6" name="Shape 36"/>
          <p:cNvSpPr txBox="1">
            <a:spLocks noGrp="1"/>
          </p:cNvSpPr>
          <p:nvPr>
            <p:ph type="body" idx="1"/>
          </p:nvPr>
        </p:nvSpPr>
        <p:spPr>
          <a:xfrm rot="5400000">
            <a:off x="591344" y="140494"/>
            <a:ext cx="5751511"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a:lvl1pPr>
            <a:lvl2pPr marL="742950" indent="-107950" algn="l" rtl="0">
              <a:spcBef>
                <a:spcPts val="560"/>
              </a:spcBef>
              <a:spcAft>
                <a:spcPts val="0"/>
              </a:spcAft>
              <a:buClr>
                <a:schemeClr val="dk1"/>
              </a:buClr>
              <a:buFont typeface="Times New Roman"/>
              <a:buChar char="–"/>
              <a:defRPr/>
            </a:lvl2pPr>
            <a:lvl3pPr marL="1143000" indent="-76200" algn="l" rtl="0">
              <a:spcBef>
                <a:spcPts val="480"/>
              </a:spcBef>
              <a:spcAft>
                <a:spcPts val="0"/>
              </a:spcAft>
              <a:buClr>
                <a:schemeClr val="dk1"/>
              </a:buClr>
              <a:buFont typeface="Times New Roman"/>
              <a:buChar char="•"/>
              <a:defRPr/>
            </a:lvl3pPr>
            <a:lvl4pPr marL="1600200" indent="-101600" algn="l" rtl="0">
              <a:spcBef>
                <a:spcPts val="400"/>
              </a:spcBef>
              <a:spcAft>
                <a:spcPts val="0"/>
              </a:spcAft>
              <a:buClr>
                <a:schemeClr val="dk1"/>
              </a:buClr>
              <a:buFont typeface="Times New Roman"/>
              <a:buChar char="–"/>
              <a:defRPr/>
            </a:lvl4pPr>
            <a:lvl5pPr marL="2057400" indent="-101600" algn="l" rtl="0">
              <a:spcBef>
                <a:spcPts val="400"/>
              </a:spcBef>
              <a:spcAft>
                <a:spcPts val="0"/>
              </a:spcAft>
              <a:buClr>
                <a:schemeClr val="dk1"/>
              </a:buClr>
              <a:buFont typeface="Times New Roman"/>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37" name="Shape 3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8" name="Shape 3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9" name="Shape 3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2" name="Shape 42"/>
          <p:cNvSpPr txBox="1">
            <a:spLocks noGrp="1"/>
          </p:cNvSpPr>
          <p:nvPr>
            <p:ph type="body" idx="1"/>
          </p:nvPr>
        </p:nvSpPr>
        <p:spPr>
          <a:xfrm rot="5400000">
            <a:off x="2309018" y="-351632"/>
            <a:ext cx="4525961"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a:lvl1pPr>
            <a:lvl2pPr marL="742950" indent="-107950" algn="l" rtl="0">
              <a:spcBef>
                <a:spcPts val="560"/>
              </a:spcBef>
              <a:spcAft>
                <a:spcPts val="0"/>
              </a:spcAft>
              <a:buClr>
                <a:schemeClr val="dk1"/>
              </a:buClr>
              <a:buFont typeface="Times New Roman"/>
              <a:buChar char="–"/>
              <a:defRPr/>
            </a:lvl2pPr>
            <a:lvl3pPr marL="1143000" indent="-76200" algn="l" rtl="0">
              <a:spcBef>
                <a:spcPts val="480"/>
              </a:spcBef>
              <a:spcAft>
                <a:spcPts val="0"/>
              </a:spcAft>
              <a:buClr>
                <a:schemeClr val="dk1"/>
              </a:buClr>
              <a:buFont typeface="Times New Roman"/>
              <a:buChar char="•"/>
              <a:defRPr/>
            </a:lvl3pPr>
            <a:lvl4pPr marL="1600200" indent="-101600" algn="l" rtl="0">
              <a:spcBef>
                <a:spcPts val="400"/>
              </a:spcBef>
              <a:spcAft>
                <a:spcPts val="0"/>
              </a:spcAft>
              <a:buClr>
                <a:schemeClr val="dk1"/>
              </a:buClr>
              <a:buFont typeface="Times New Roman"/>
              <a:buChar char="–"/>
              <a:defRPr/>
            </a:lvl4pPr>
            <a:lvl5pPr marL="2057400" indent="-101600" algn="l" rtl="0">
              <a:spcBef>
                <a:spcPts val="400"/>
              </a:spcBef>
              <a:spcAft>
                <a:spcPts val="0"/>
              </a:spcAft>
              <a:buClr>
                <a:schemeClr val="dk1"/>
              </a:buClr>
              <a:buFont typeface="Times New Roman"/>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43" name="Shape 4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630237" y="457200"/>
            <a:ext cx="2949575"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a:spLocks noGrp="1"/>
          </p:cNvSpPr>
          <p:nvPr>
            <p:ph type="pic" idx="2"/>
          </p:nvPr>
        </p:nvSpPr>
        <p:spPr>
          <a:xfrm>
            <a:off x="3887787" y="987425"/>
            <a:ext cx="4629150" cy="4873624"/>
          </a:xfrm>
          <a:prstGeom prst="rect">
            <a:avLst/>
          </a:prstGeom>
          <a:noFill/>
          <a:ln>
            <a:noFill/>
          </a:ln>
        </p:spPr>
      </p:sp>
      <p:sp>
        <p:nvSpPr>
          <p:cNvPr id="49" name="Shape 49"/>
          <p:cNvSpPr txBox="1">
            <a:spLocks noGrp="1"/>
          </p:cNvSpPr>
          <p:nvPr>
            <p:ph type="body" idx="1"/>
          </p:nvPr>
        </p:nvSpPr>
        <p:spPr>
          <a:xfrm>
            <a:off x="630237" y="2057400"/>
            <a:ext cx="2949575" cy="3811588"/>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50" name="Shape 5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630237" y="457200"/>
            <a:ext cx="2949575"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887787" y="987425"/>
            <a:ext cx="4629150" cy="487362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630237" y="2057400"/>
            <a:ext cx="2949575" cy="3811588"/>
          </a:xfrm>
          <a:prstGeom prst="rect">
            <a:avLst/>
          </a:prstGeom>
          <a:noFill/>
          <a:ln>
            <a:noFill/>
          </a:ln>
        </p:spPr>
        <p:txBody>
          <a:bodyPr lIns="91425" tIns="91425" rIns="91425" bIns="91425" anchor="t"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57" name="Shape 5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2" name="Shape 62"/>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30237" y="365125"/>
            <a:ext cx="7886700" cy="1325562"/>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7" name="Shape 67"/>
          <p:cNvSpPr txBox="1">
            <a:spLocks noGrp="1"/>
          </p:cNvSpPr>
          <p:nvPr>
            <p:ph type="body" idx="1"/>
          </p:nvPr>
        </p:nvSpPr>
        <p:spPr>
          <a:xfrm>
            <a:off x="630237" y="1681163"/>
            <a:ext cx="3868737" cy="823912"/>
          </a:xfrm>
          <a:prstGeom prst="rect">
            <a:avLst/>
          </a:prstGeom>
          <a:noFill/>
          <a:ln>
            <a:noFill/>
          </a:ln>
        </p:spPr>
        <p:txBody>
          <a:bodyPr lIns="91425" tIns="91425" rIns="91425" bIns="91425" anchor="b"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68" name="Shape 68"/>
          <p:cNvSpPr txBox="1">
            <a:spLocks noGrp="1"/>
          </p:cNvSpPr>
          <p:nvPr>
            <p:ph type="body" idx="2"/>
          </p:nvPr>
        </p:nvSpPr>
        <p:spPr>
          <a:xfrm>
            <a:off x="630237" y="2505075"/>
            <a:ext cx="3868737" cy="3684588"/>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a:lvl1pPr>
            <a:lvl2pPr marL="742950" indent="-107950" algn="l" rtl="0">
              <a:spcBef>
                <a:spcPts val="560"/>
              </a:spcBef>
              <a:spcAft>
                <a:spcPts val="0"/>
              </a:spcAft>
              <a:buClr>
                <a:schemeClr val="dk1"/>
              </a:buClr>
              <a:buFont typeface="Times New Roman"/>
              <a:buChar char="–"/>
              <a:defRPr/>
            </a:lvl2pPr>
            <a:lvl3pPr marL="1143000" indent="-76200" algn="l" rtl="0">
              <a:spcBef>
                <a:spcPts val="480"/>
              </a:spcBef>
              <a:spcAft>
                <a:spcPts val="0"/>
              </a:spcAft>
              <a:buClr>
                <a:schemeClr val="dk1"/>
              </a:buClr>
              <a:buFont typeface="Times New Roman"/>
              <a:buChar char="•"/>
              <a:defRPr/>
            </a:lvl3pPr>
            <a:lvl4pPr marL="1600200" indent="-101600" algn="l" rtl="0">
              <a:spcBef>
                <a:spcPts val="400"/>
              </a:spcBef>
              <a:spcAft>
                <a:spcPts val="0"/>
              </a:spcAft>
              <a:buClr>
                <a:schemeClr val="dk1"/>
              </a:buClr>
              <a:buFont typeface="Times New Roman"/>
              <a:buChar char="–"/>
              <a:defRPr/>
            </a:lvl4pPr>
            <a:lvl5pPr marL="2057400" indent="-101600" algn="l" rtl="0">
              <a:spcBef>
                <a:spcPts val="400"/>
              </a:spcBef>
              <a:spcAft>
                <a:spcPts val="0"/>
              </a:spcAft>
              <a:buClr>
                <a:schemeClr val="dk1"/>
              </a:buClr>
              <a:buFont typeface="Times New Roman"/>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69" name="Shape 69"/>
          <p:cNvSpPr txBox="1">
            <a:spLocks noGrp="1"/>
          </p:cNvSpPr>
          <p:nvPr>
            <p:ph type="body" idx="3"/>
          </p:nvPr>
        </p:nvSpPr>
        <p:spPr>
          <a:xfrm>
            <a:off x="4629150" y="1681163"/>
            <a:ext cx="3887787" cy="823912"/>
          </a:xfrm>
          <a:prstGeom prst="rect">
            <a:avLst/>
          </a:prstGeom>
          <a:noFill/>
          <a:ln>
            <a:noFill/>
          </a:ln>
        </p:spPr>
        <p:txBody>
          <a:bodyPr lIns="91425" tIns="91425" rIns="91425" bIns="91425" anchor="b" anchorCtr="0"/>
          <a:lstStyle>
            <a:lvl1pPr marL="0" indent="0" rtl="0">
              <a:spcBef>
                <a:spcPts val="0"/>
              </a:spcBef>
              <a:buFont typeface="Times New Roman"/>
              <a:buNone/>
              <a:defRPr/>
            </a:lvl1pPr>
            <a:lvl2pPr marL="457200" indent="0" rtl="0">
              <a:spcBef>
                <a:spcPts val="0"/>
              </a:spcBef>
              <a:buFont typeface="Times New Roman"/>
              <a:buNone/>
              <a:defRPr/>
            </a:lvl2pPr>
            <a:lvl3pPr marL="914400" indent="0" rtl="0">
              <a:spcBef>
                <a:spcPts val="0"/>
              </a:spcBef>
              <a:buFont typeface="Times New Roman"/>
              <a:buNone/>
              <a:defRPr/>
            </a:lvl3pPr>
            <a:lvl4pPr marL="1371600" indent="0" rtl="0">
              <a:spcBef>
                <a:spcPts val="0"/>
              </a:spcBef>
              <a:buFont typeface="Times New Roman"/>
              <a:buNone/>
              <a:defRPr/>
            </a:lvl4pPr>
            <a:lvl5pPr marL="1828800" indent="0" rtl="0">
              <a:spcBef>
                <a:spcPts val="0"/>
              </a:spcBef>
              <a:buFont typeface="Times New Roman"/>
              <a:buNone/>
              <a:defRPr/>
            </a:lvl5pPr>
            <a:lvl6pPr marL="2286000" indent="0" rtl="0">
              <a:spcBef>
                <a:spcPts val="0"/>
              </a:spcBef>
              <a:buFont typeface="Times New Roman"/>
              <a:buNone/>
              <a:defRPr/>
            </a:lvl6pPr>
            <a:lvl7pPr marL="2743200" indent="0" rtl="0">
              <a:spcBef>
                <a:spcPts val="0"/>
              </a:spcBef>
              <a:buFont typeface="Times New Roman"/>
              <a:buNone/>
              <a:defRPr/>
            </a:lvl7pPr>
            <a:lvl8pPr marL="3200400" indent="0" rtl="0">
              <a:spcBef>
                <a:spcPts val="0"/>
              </a:spcBef>
              <a:buFont typeface="Times New Roman"/>
              <a:buNone/>
              <a:defRPr/>
            </a:lvl8pPr>
            <a:lvl9pPr marL="3657600" indent="0" rtl="0">
              <a:spcBef>
                <a:spcPts val="0"/>
              </a:spcBef>
              <a:buFont typeface="Times New Roman"/>
              <a:buNone/>
              <a:defRPr/>
            </a:lvl9pPr>
          </a:lstStyle>
          <a:p>
            <a:endParaRPr/>
          </a:p>
        </p:txBody>
      </p:sp>
      <p:sp>
        <p:nvSpPr>
          <p:cNvPr id="70" name="Shape 70"/>
          <p:cNvSpPr txBox="1">
            <a:spLocks noGrp="1"/>
          </p:cNvSpPr>
          <p:nvPr>
            <p:ph type="body" idx="4"/>
          </p:nvPr>
        </p:nvSpPr>
        <p:spPr>
          <a:xfrm>
            <a:off x="4629150" y="2505075"/>
            <a:ext cx="3887787" cy="3684588"/>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Times New Roman"/>
              <a:buChar char="•"/>
              <a:defRPr/>
            </a:lvl1pPr>
            <a:lvl2pPr marL="742950" indent="-107950" algn="l" rtl="0">
              <a:spcBef>
                <a:spcPts val="560"/>
              </a:spcBef>
              <a:spcAft>
                <a:spcPts val="0"/>
              </a:spcAft>
              <a:buClr>
                <a:schemeClr val="dk1"/>
              </a:buClr>
              <a:buFont typeface="Times New Roman"/>
              <a:buChar char="–"/>
              <a:defRPr/>
            </a:lvl2pPr>
            <a:lvl3pPr marL="1143000" indent="-76200" algn="l" rtl="0">
              <a:spcBef>
                <a:spcPts val="480"/>
              </a:spcBef>
              <a:spcAft>
                <a:spcPts val="0"/>
              </a:spcAft>
              <a:buClr>
                <a:schemeClr val="dk1"/>
              </a:buClr>
              <a:buFont typeface="Times New Roman"/>
              <a:buChar char="•"/>
              <a:defRPr/>
            </a:lvl3pPr>
            <a:lvl4pPr marL="1600200" indent="-101600" algn="l" rtl="0">
              <a:spcBef>
                <a:spcPts val="400"/>
              </a:spcBef>
              <a:spcAft>
                <a:spcPts val="0"/>
              </a:spcAft>
              <a:buClr>
                <a:schemeClr val="dk1"/>
              </a:buClr>
              <a:buFont typeface="Times New Roman"/>
              <a:buChar char="–"/>
              <a:defRPr/>
            </a:lvl4pPr>
            <a:lvl5pPr marL="2057400" indent="-101600" algn="l" rtl="0">
              <a:spcBef>
                <a:spcPts val="400"/>
              </a:spcBef>
              <a:spcAft>
                <a:spcPts val="0"/>
              </a:spcAft>
              <a:buClr>
                <a:schemeClr val="dk1"/>
              </a:buClr>
              <a:buFont typeface="Times New Roman"/>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71" name="Shape 7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457200" y="1500187"/>
            <a:ext cx="8229600" cy="4525961"/>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Times New Roman"/>
              <a:buChar char="•"/>
              <a:defRPr/>
            </a:lvl1pPr>
            <a:lvl2pPr marL="742950" marR="0" indent="-107950" algn="l" rtl="0">
              <a:spcBef>
                <a:spcPts val="560"/>
              </a:spcBef>
              <a:spcAft>
                <a:spcPts val="0"/>
              </a:spcAft>
              <a:buClr>
                <a:schemeClr val="dk1"/>
              </a:buClr>
              <a:buFont typeface="Times New Roman"/>
              <a:buChar char="–"/>
              <a:defRPr/>
            </a:lvl2pPr>
            <a:lvl3pPr marL="1143000" marR="0" indent="-76200" algn="l" rtl="0">
              <a:spcBef>
                <a:spcPts val="480"/>
              </a:spcBef>
              <a:spcAft>
                <a:spcPts val="0"/>
              </a:spcAft>
              <a:buClr>
                <a:schemeClr val="dk1"/>
              </a:buClr>
              <a:buFont typeface="Times New Roman"/>
              <a:buChar char="•"/>
              <a:defRPr/>
            </a:lvl3pPr>
            <a:lvl4pPr marL="1600200" marR="0" indent="-101600" algn="l" rtl="0">
              <a:spcBef>
                <a:spcPts val="400"/>
              </a:spcBef>
              <a:spcAft>
                <a:spcPts val="0"/>
              </a:spcAft>
              <a:buClr>
                <a:schemeClr val="dk1"/>
              </a:buClr>
              <a:buFont typeface="Times New Roman"/>
              <a:buChar char="–"/>
              <a:defRPr/>
            </a:lvl4pPr>
            <a:lvl5pPr marL="2057400" marR="0" indent="-101600" algn="l" rtl="0">
              <a:spcBef>
                <a:spcPts val="400"/>
              </a:spcBef>
              <a:spcAft>
                <a:spcPts val="0"/>
              </a:spcAft>
              <a:buClr>
                <a:schemeClr val="dk1"/>
              </a:buClr>
              <a:buFont typeface="Times New Roman"/>
              <a:buChar char="»"/>
              <a:defRPr/>
            </a:lvl5pPr>
            <a:lvl6pPr marL="2514600" marR="0" indent="-114300" algn="l" rtl="0">
              <a:lnSpc>
                <a:spcPct val="90000"/>
              </a:lnSpc>
              <a:spcBef>
                <a:spcPts val="500"/>
              </a:spcBef>
              <a:buClr>
                <a:schemeClr val="dk1"/>
              </a:buClr>
              <a:buFont typeface="Arial"/>
              <a:buChar char="•"/>
              <a:defRPr/>
            </a:lvl6pPr>
            <a:lvl7pPr marL="2971800" marR="0" indent="-114300" algn="l" rtl="0">
              <a:lnSpc>
                <a:spcPct val="90000"/>
              </a:lnSpc>
              <a:spcBef>
                <a:spcPts val="500"/>
              </a:spcBef>
              <a:buClr>
                <a:schemeClr val="dk1"/>
              </a:buClr>
              <a:buFont typeface="Arial"/>
              <a:buChar char="•"/>
              <a:defRPr/>
            </a:lvl7pPr>
            <a:lvl8pPr marL="3429000" marR="0" indent="-114300" algn="l" rtl="0">
              <a:lnSpc>
                <a:spcPct val="90000"/>
              </a:lnSpc>
              <a:spcBef>
                <a:spcPts val="500"/>
              </a:spcBef>
              <a:buClr>
                <a:schemeClr val="dk1"/>
              </a:buClr>
              <a:buFont typeface="Arial"/>
              <a:buChar char="•"/>
              <a:defRPr/>
            </a:lvl8pPr>
            <a:lvl9pPr marL="3886200" marR="0" indent="-114300" algn="l" rtl="0">
              <a:lnSpc>
                <a:spcPct val="90000"/>
              </a:lnSpc>
              <a:spcBef>
                <a:spcPts val="500"/>
              </a:spcBef>
              <a:buClr>
                <a:schemeClr val="dk1"/>
              </a:buClr>
              <a:buFont typeface="Arial"/>
              <a:buChar char="•"/>
              <a:defRPr/>
            </a:lvl9pPr>
          </a:lstStyle>
          <a:p>
            <a:endParaRPr/>
          </a:p>
        </p:txBody>
      </p:sp>
      <p:sp>
        <p:nvSpPr>
          <p:cNvPr id="11" name="Shape 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1400" b="0" i="0" u="none" strike="noStrike" cap="none" baseline="0">
                <a:solidFill>
                  <a:schemeClr val="dk1"/>
                </a:solidFill>
                <a:latin typeface="Arial"/>
                <a:ea typeface="Arial"/>
                <a:cs typeface="Arial"/>
                <a:sym typeface="Arial"/>
              </a:rPr>
              <a:t>‹#›</a:t>
            </a:fld>
            <a:endParaRPr lang="en-US" sz="1400" b="0" i="0" u="none" strike="noStrike" cap="none" baseline="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nmhc.org/Content.aspx?id=4708"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Idea</a:t>
            </a:r>
          </a:p>
        </p:txBody>
      </p:sp>
      <p:sp>
        <p:nvSpPr>
          <p:cNvPr id="110" name="Shape 110"/>
          <p:cNvSpPr txBox="1">
            <a:spLocks noGrp="1"/>
          </p:cNvSpPr>
          <p:nvPr>
            <p:ph type="body" idx="1"/>
          </p:nvPr>
        </p:nvSpPr>
        <p:spPr>
          <a:xfrm>
            <a:off x="457200" y="1528712"/>
            <a:ext cx="8229600" cy="4526100"/>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chemeClr val="dk1"/>
              </a:buClr>
              <a:buSzPct val="100000"/>
              <a:buFont typeface="Times New Roman"/>
              <a:buChar char="•"/>
            </a:pPr>
            <a:r>
              <a:rPr lang="en-US" sz="3000" dirty="0">
                <a:solidFill>
                  <a:schemeClr val="dk1"/>
                </a:solidFill>
                <a:latin typeface="Times New Roman"/>
                <a:ea typeface="Times New Roman"/>
                <a:cs typeface="Times New Roman"/>
                <a:sym typeface="Times New Roman"/>
              </a:rPr>
              <a:t>B&amp;A Covers will help the people who do not have a garage. Some people have to leave their vehicle out when it is cold. The next morning they will have to get frost or snow off their vehicle and that can take some time.</a:t>
            </a:r>
          </a:p>
          <a:p>
            <a:pPr marL="342900" marR="0" lvl="0" indent="-342900" algn="l" rtl="0">
              <a:lnSpc>
                <a:spcPct val="80000"/>
              </a:lnSpc>
              <a:spcBef>
                <a:spcPts val="0"/>
              </a:spcBef>
              <a:spcAft>
                <a:spcPts val="0"/>
              </a:spcAft>
              <a:buClr>
                <a:schemeClr val="dk1"/>
              </a:buClr>
              <a:buFont typeface="Times New Roman"/>
              <a:buChar char="•"/>
            </a:pPr>
            <a:endParaRPr sz="3000" dirty="0">
              <a:solidFill>
                <a:schemeClr val="dk1"/>
              </a:solidFill>
              <a:latin typeface="Times New Roman"/>
              <a:ea typeface="Times New Roman"/>
              <a:cs typeface="Times New Roman"/>
              <a:sym typeface="Times New Roman"/>
            </a:endParaRPr>
          </a:p>
          <a:p>
            <a:pPr marL="342900" marR="0" lvl="0" indent="-342900" algn="l" rtl="0">
              <a:lnSpc>
                <a:spcPct val="80000"/>
              </a:lnSpc>
              <a:spcBef>
                <a:spcPts val="0"/>
              </a:spcBef>
              <a:spcAft>
                <a:spcPts val="0"/>
              </a:spcAft>
              <a:buClr>
                <a:schemeClr val="dk1"/>
              </a:buClr>
              <a:buFont typeface="Times New Roman"/>
              <a:buChar char="•"/>
            </a:pPr>
            <a:endParaRPr sz="3000" dirty="0">
              <a:solidFill>
                <a:schemeClr val="dk1"/>
              </a:solidFill>
              <a:latin typeface="Times New Roman"/>
              <a:ea typeface="Times New Roman"/>
              <a:cs typeface="Times New Roman"/>
              <a:sym typeface="Times New Roman"/>
            </a:endParaRPr>
          </a:p>
          <a:p>
            <a:pPr marL="0" marR="0" indent="0" algn="l" rtl="0">
              <a:lnSpc>
                <a:spcPct val="80000"/>
              </a:lnSpc>
              <a:spcBef>
                <a:spcPts val="0"/>
              </a:spcBef>
              <a:spcAft>
                <a:spcPts val="0"/>
              </a:spcAft>
              <a:buNone/>
            </a:pPr>
            <a:endParaRPr sz="3000" dirty="0">
              <a:solidFill>
                <a:schemeClr val="dk1"/>
              </a:solidFill>
              <a:latin typeface="Times New Roman"/>
              <a:ea typeface="Times New Roman"/>
              <a:cs typeface="Times New Roman"/>
              <a:sym typeface="Times New Roman"/>
            </a:endParaRPr>
          </a:p>
          <a:p>
            <a:pPr marL="0" marR="0" lvl="0" indent="0" algn="l" rtl="0">
              <a:lnSpc>
                <a:spcPct val="80000"/>
              </a:lnSpc>
              <a:spcBef>
                <a:spcPts val="0"/>
              </a:spcBef>
              <a:spcAft>
                <a:spcPts val="0"/>
              </a:spcAft>
              <a:buNone/>
            </a:pPr>
            <a:endParaRPr sz="3000" dirty="0">
              <a:solidFill>
                <a:schemeClr val="dk1"/>
              </a:solidFill>
              <a:latin typeface="Times New Roman"/>
              <a:ea typeface="Times New Roman"/>
              <a:cs typeface="Times New Roman"/>
              <a:sym typeface="Times New Roman"/>
            </a:endParaRPr>
          </a:p>
          <a:p>
            <a:pPr marL="342900" marR="0" lvl="0" indent="-342900" algn="l" rtl="0">
              <a:lnSpc>
                <a:spcPct val="80000"/>
              </a:lnSpc>
              <a:spcBef>
                <a:spcPts val="600"/>
              </a:spcBef>
              <a:spcAft>
                <a:spcPts val="0"/>
              </a:spcAft>
              <a:buClr>
                <a:schemeClr val="dk1"/>
              </a:buClr>
              <a:buFont typeface="Times New Roman"/>
              <a:buChar char="•"/>
            </a:pPr>
            <a:endParaRPr dirty="0"/>
          </a:p>
        </p:txBody>
      </p:sp>
    </p:spTree>
    <p:extLst>
      <p:ext uri="{BB962C8B-B14F-4D97-AF65-F5344CB8AC3E}">
        <p14:creationId xmlns:p14="http://schemas.microsoft.com/office/powerpoint/2010/main" val="3849785678"/>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Target Market Descriptions</a:t>
            </a:r>
          </a:p>
        </p:txBody>
      </p:sp>
      <p:graphicFrame>
        <p:nvGraphicFramePr>
          <p:cNvPr id="162" name="Shape 162"/>
          <p:cNvGraphicFramePr/>
          <p:nvPr/>
        </p:nvGraphicFramePr>
        <p:xfrm>
          <a:off x="457200" y="1300162"/>
          <a:ext cx="8229600" cy="5680380"/>
        </p:xfrm>
        <a:graphic>
          <a:graphicData uri="http://schemas.openxmlformats.org/drawingml/2006/table">
            <a:tbl>
              <a:tblPr>
                <a:noFill/>
                <a:tableStyleId>{EE5F0CE5-5CFA-4710-BA65-29DB83068698}</a:tableStyleId>
              </a:tblPr>
              <a:tblGrid>
                <a:gridCol w="2057425"/>
                <a:gridCol w="2057375"/>
                <a:gridCol w="2057400"/>
                <a:gridCol w="2057400"/>
              </a:tblGrid>
              <a:tr h="285750">
                <a:tc>
                  <a:txBody>
                    <a:bodyPr/>
                    <a:lstStyle/>
                    <a:p>
                      <a:pPr marL="342900" marR="0" lvl="0" indent="-342900" algn="l" rtl="0">
                        <a:lnSpc>
                          <a:spcPct val="100000"/>
                        </a:lnSpc>
                        <a:spcBef>
                          <a:spcPts val="0"/>
                        </a:spcBef>
                        <a:spcAft>
                          <a:spcPts val="0"/>
                        </a:spcAft>
                        <a:buClr>
                          <a:schemeClr val="lt1"/>
                        </a:buClr>
                        <a:buSzPct val="25000"/>
                        <a:buFont typeface="Times New Roman"/>
                        <a:buNone/>
                      </a:pPr>
                      <a:r>
                        <a:rPr lang="en-US" b="1" i="0" u="none" strike="noStrike" cap="none" baseline="0">
                          <a:solidFill>
                            <a:schemeClr val="lt1"/>
                          </a:solidFill>
                          <a:latin typeface="Times New Roman"/>
                          <a:ea typeface="Times New Roman"/>
                          <a:cs typeface="Times New Roman"/>
                          <a:sym typeface="Times New Roman"/>
                        </a:rPr>
                        <a:t>Description</a:t>
                      </a:r>
                    </a:p>
                  </a:txBody>
                  <a:tcPr marL="0" marR="0" marT="0" marB="0">
                    <a:lnT w="12700" cap="flat" cmpd="sng">
                      <a:solidFill>
                        <a:srgbClr val="000000"/>
                      </a:solidFill>
                      <a:prstDash val="solid"/>
                      <a:round/>
                      <a:headEnd type="none" w="med" len="med"/>
                      <a:tailEnd type="none" w="med" len="med"/>
                    </a:lnT>
                    <a:lnB w="25400" cap="flat" cmpd="sng">
                      <a:solidFill>
                        <a:srgbClr val="000000"/>
                      </a:solidFill>
                      <a:prstDash val="solid"/>
                      <a:round/>
                      <a:headEnd type="none" w="med" len="med"/>
                      <a:tailEnd type="none" w="med" len="med"/>
                    </a:lnB>
                    <a:solidFill>
                      <a:schemeClr val="dk1"/>
                    </a:solidFill>
                  </a:tcPr>
                </a:tc>
                <a:tc>
                  <a:txBody>
                    <a:bodyPr/>
                    <a:lstStyle/>
                    <a:p>
                      <a:pPr marL="342900" marR="0" lvl="0" indent="-342900" algn="l" rtl="0">
                        <a:lnSpc>
                          <a:spcPct val="100000"/>
                        </a:lnSpc>
                        <a:spcBef>
                          <a:spcPts val="0"/>
                        </a:spcBef>
                        <a:spcAft>
                          <a:spcPts val="0"/>
                        </a:spcAft>
                        <a:buClr>
                          <a:schemeClr val="lt1"/>
                        </a:buClr>
                        <a:buSzPct val="25000"/>
                        <a:buFont typeface="Times New Roman"/>
                        <a:buNone/>
                      </a:pPr>
                      <a:r>
                        <a:rPr lang="en-US" b="1" i="0" u="none" strike="noStrike" cap="none" baseline="0">
                          <a:solidFill>
                            <a:schemeClr val="lt1"/>
                          </a:solidFill>
                          <a:latin typeface="Times New Roman"/>
                          <a:ea typeface="Times New Roman"/>
                          <a:cs typeface="Times New Roman"/>
                          <a:sym typeface="Times New Roman"/>
                        </a:rPr>
                        <a:t>Target Market #1</a:t>
                      </a:r>
                    </a:p>
                  </a:txBody>
                  <a:tcPr marL="0" marR="0" marT="0" marB="0">
                    <a:lnT w="12700" cap="flat" cmpd="sng">
                      <a:solidFill>
                        <a:srgbClr val="000000"/>
                      </a:solidFill>
                      <a:prstDash val="solid"/>
                      <a:round/>
                      <a:headEnd type="none" w="med" len="med"/>
                      <a:tailEnd type="none" w="med" len="med"/>
                    </a:lnT>
                    <a:lnB w="25400" cap="flat" cmpd="sng">
                      <a:solidFill>
                        <a:srgbClr val="000000"/>
                      </a:solidFill>
                      <a:prstDash val="solid"/>
                      <a:round/>
                      <a:headEnd type="none" w="med" len="med"/>
                      <a:tailEnd type="none" w="med" len="med"/>
                    </a:lnB>
                    <a:solidFill>
                      <a:schemeClr val="dk1"/>
                    </a:solidFill>
                  </a:tcPr>
                </a:tc>
                <a:tc>
                  <a:txBody>
                    <a:bodyPr/>
                    <a:lstStyle/>
                    <a:p>
                      <a:pPr marL="342900" marR="0" lvl="0" indent="-342900" algn="l" rtl="0">
                        <a:lnSpc>
                          <a:spcPct val="100000"/>
                        </a:lnSpc>
                        <a:spcBef>
                          <a:spcPts val="0"/>
                        </a:spcBef>
                        <a:spcAft>
                          <a:spcPts val="0"/>
                        </a:spcAft>
                        <a:buClr>
                          <a:schemeClr val="lt1"/>
                        </a:buClr>
                        <a:buSzPct val="25000"/>
                        <a:buFont typeface="Times New Roman"/>
                        <a:buNone/>
                      </a:pPr>
                      <a:r>
                        <a:rPr lang="en-US" b="1" i="0" u="none" strike="noStrike" cap="none" baseline="0">
                          <a:solidFill>
                            <a:schemeClr val="lt1"/>
                          </a:solidFill>
                          <a:latin typeface="Times New Roman"/>
                          <a:ea typeface="Times New Roman"/>
                          <a:cs typeface="Times New Roman"/>
                          <a:sym typeface="Times New Roman"/>
                        </a:rPr>
                        <a:t>Target Market #2</a:t>
                      </a:r>
                    </a:p>
                  </a:txBody>
                  <a:tcPr marL="0" marR="0" marT="0" marB="0">
                    <a:lnT w="12700" cap="flat" cmpd="sng">
                      <a:solidFill>
                        <a:srgbClr val="000000"/>
                      </a:solidFill>
                      <a:prstDash val="solid"/>
                      <a:round/>
                      <a:headEnd type="none" w="med" len="med"/>
                      <a:tailEnd type="none" w="med" len="med"/>
                    </a:lnT>
                    <a:lnB w="25400" cap="flat" cmpd="sng">
                      <a:solidFill>
                        <a:srgbClr val="000000"/>
                      </a:solidFill>
                      <a:prstDash val="solid"/>
                      <a:round/>
                      <a:headEnd type="none" w="med" len="med"/>
                      <a:tailEnd type="none" w="med" len="med"/>
                    </a:lnB>
                    <a:solidFill>
                      <a:schemeClr val="dk1"/>
                    </a:solidFill>
                  </a:tcPr>
                </a:tc>
                <a:tc>
                  <a:txBody>
                    <a:bodyPr/>
                    <a:lstStyle/>
                    <a:p>
                      <a:pPr marL="342900" marR="0" lvl="0" indent="-342900" algn="l" rtl="0">
                        <a:lnSpc>
                          <a:spcPct val="100000"/>
                        </a:lnSpc>
                        <a:spcBef>
                          <a:spcPts val="0"/>
                        </a:spcBef>
                        <a:spcAft>
                          <a:spcPts val="0"/>
                        </a:spcAft>
                        <a:buClr>
                          <a:schemeClr val="lt1"/>
                        </a:buClr>
                        <a:buSzPct val="25000"/>
                        <a:buFont typeface="Times New Roman"/>
                        <a:buNone/>
                      </a:pPr>
                      <a:r>
                        <a:rPr lang="en-US" b="1" i="0" u="none" strike="noStrike" cap="none" baseline="0">
                          <a:solidFill>
                            <a:schemeClr val="lt1"/>
                          </a:solidFill>
                          <a:latin typeface="Times New Roman"/>
                          <a:ea typeface="Times New Roman"/>
                          <a:cs typeface="Times New Roman"/>
                          <a:sym typeface="Times New Roman"/>
                        </a:rPr>
                        <a:t>Target Market #3</a:t>
                      </a:r>
                    </a:p>
                  </a:txBody>
                  <a:tcPr marL="0" marR="0" marT="0" marB="0">
                    <a:lnT w="12700" cap="flat" cmpd="sng">
                      <a:solidFill>
                        <a:srgbClr val="000000"/>
                      </a:solidFill>
                      <a:prstDash val="solid"/>
                      <a:round/>
                      <a:headEnd type="none" w="med" len="med"/>
                      <a:tailEnd type="none" w="med" len="med"/>
                    </a:lnT>
                    <a:lnB w="25400" cap="flat" cmpd="sng">
                      <a:solidFill>
                        <a:srgbClr val="000000"/>
                      </a:solidFill>
                      <a:prstDash val="solid"/>
                      <a:round/>
                      <a:headEnd type="none" w="med" len="med"/>
                      <a:tailEnd type="none" w="med" len="med"/>
                    </a:lnB>
                    <a:solidFill>
                      <a:schemeClr val="dk1"/>
                    </a:solidFill>
                  </a:tcPr>
                </a:tc>
              </a:tr>
              <a:tr h="45720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Name</a:t>
                      </a:r>
                    </a:p>
                  </a:txBody>
                  <a:tcPr marL="0" marR="0" marT="0" marB="0">
                    <a:lnT w="254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CED0D0"/>
                    </a:solidFill>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Indiana</a:t>
                      </a:r>
                    </a:p>
                  </a:txBody>
                  <a:tcPr marL="0" marR="0" marT="0" marB="0">
                    <a:lnT w="254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CED0D0"/>
                    </a:solidFill>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Northern states</a:t>
                      </a:r>
                    </a:p>
                  </a:txBody>
                  <a:tcPr marL="0" marR="0" marT="0" marB="0">
                    <a:lnT w="254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CED0D0"/>
                    </a:solidFill>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Canada </a:t>
                      </a:r>
                    </a:p>
                  </a:txBody>
                  <a:tcPr marL="0" marR="0" marT="0" marB="0">
                    <a:lnT w="254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CED0D0"/>
                    </a:solidFill>
                  </a:tcPr>
                </a:tc>
              </a:tr>
              <a:tr h="822325">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Description</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rtl="0">
                        <a:spcBef>
                          <a:spcPts val="0"/>
                        </a:spcBef>
                        <a:buNone/>
                      </a:pPr>
                      <a:r>
                        <a:rPr lang="en-US">
                          <a:latin typeface="Times New Roman"/>
                          <a:ea typeface="Times New Roman"/>
                          <a:cs typeface="Times New Roman"/>
                          <a:sym typeface="Times New Roman"/>
                        </a:rPr>
                        <a:t>People who live in apartments or in a house with no garage </a:t>
                      </a:r>
                    </a:p>
                    <a:p>
                      <a:pPr lvl="0" rtl="0">
                        <a:spcBef>
                          <a:spcPts val="0"/>
                        </a:spcBef>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78571"/>
                        <a:buFont typeface="Arial"/>
                        <a:buNone/>
                      </a:pPr>
                      <a:r>
                        <a:rPr lang="en-US">
                          <a:solidFill>
                            <a:schemeClr val="dk1"/>
                          </a:solidFill>
                          <a:latin typeface="Times New Roman"/>
                          <a:ea typeface="Times New Roman"/>
                          <a:cs typeface="Times New Roman"/>
                          <a:sym typeface="Times New Roman"/>
                        </a:rPr>
                        <a:t>People who live in apartments or in a house with no garage </a:t>
                      </a:r>
                    </a:p>
                    <a:p>
                      <a:pPr lvl="0" rtl="0">
                        <a:spcBef>
                          <a:spcPts val="0"/>
                        </a:spcBef>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78571"/>
                        <a:buFont typeface="Arial"/>
                        <a:buNone/>
                      </a:pPr>
                      <a:r>
                        <a:rPr lang="en-US">
                          <a:solidFill>
                            <a:schemeClr val="dk1"/>
                          </a:solidFill>
                          <a:latin typeface="Times New Roman"/>
                          <a:ea typeface="Times New Roman"/>
                          <a:cs typeface="Times New Roman"/>
                          <a:sym typeface="Times New Roman"/>
                        </a:rPr>
                        <a:t>People who live in apartments or in a house with no garage </a:t>
                      </a:r>
                    </a:p>
                    <a:p>
                      <a:pPr lvl="0" rtl="0">
                        <a:spcBef>
                          <a:spcPts val="0"/>
                        </a:spcBef>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64135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Demographics</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Potentially 227,950 drivers in the area could have cars and need our product.</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Drivers ages 18 to 84</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Potentially 20,000 drivers in the area could have cars and need our product.</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822325">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Buying Behavior</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One to three  time purchase, 10 year guarantee.</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Depending on how many cars they own, usually a one time purchase.</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lvl="0" rtl="0">
                        <a:spcBef>
                          <a:spcPts val="0"/>
                        </a:spcBef>
                        <a:buClr>
                          <a:schemeClr val="dk1"/>
                        </a:buClr>
                        <a:buSzPct val="25000"/>
                        <a:buFont typeface="Times New Roman"/>
                        <a:buNone/>
                      </a:pPr>
                      <a:r>
                        <a:rPr lang="en-US">
                          <a:solidFill>
                            <a:schemeClr val="dk1"/>
                          </a:solidFill>
                          <a:latin typeface="Times New Roman"/>
                          <a:ea typeface="Times New Roman"/>
                          <a:cs typeface="Times New Roman"/>
                          <a:sym typeface="Times New Roman"/>
                        </a:rPr>
                        <a:t>Depending on how many cars they own, usually a one time purchase.</a:t>
                      </a:r>
                    </a:p>
                    <a:p>
                      <a:pPr marL="342900" marR="0" lvl="0" indent="-34290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822325">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Size (numbers/dollars)</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Potential drivers needing our product could be 25%</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Millions of drivers, will be huge profit. </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Canada is very cold so potential drivers would be 35%</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Projected Sales</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(30,000)(28)= $840,000</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latin typeface="Times New Roman"/>
                          <a:ea typeface="Times New Roman"/>
                          <a:cs typeface="Times New Roman"/>
                          <a:sym typeface="Times New Roman"/>
                        </a:rPr>
                        <a:t>$2,750,000</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7,000(28) $196,000</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82390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Trends</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First line of defense in protecting your windows from the elements is to cover them.</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Used for most of the year, probably 7 or 8 months</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Used for all but 2 months, canada stays very cold.</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6786890"/>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12"/>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Target Market Strategies</a:t>
            </a:r>
          </a:p>
        </p:txBody>
      </p:sp>
      <p:graphicFrame>
        <p:nvGraphicFramePr>
          <p:cNvPr id="168" name="Shape 168"/>
          <p:cNvGraphicFramePr/>
          <p:nvPr/>
        </p:nvGraphicFramePr>
        <p:xfrm>
          <a:off x="314625" y="972237"/>
          <a:ext cx="8229600" cy="5681777"/>
        </p:xfrm>
        <a:graphic>
          <a:graphicData uri="http://schemas.openxmlformats.org/drawingml/2006/table">
            <a:tbl>
              <a:tblPr>
                <a:noFill/>
                <a:tableStyleId>{747F2B83-21EC-4587-B11B-F33126F8A840}</a:tableStyleId>
              </a:tblPr>
              <a:tblGrid>
                <a:gridCol w="2142950"/>
                <a:gridCol w="2057400"/>
                <a:gridCol w="1971850"/>
                <a:gridCol w="2057400"/>
              </a:tblGrid>
              <a:tr h="282575">
                <a:tc>
                  <a:txBody>
                    <a:bodyPr/>
                    <a:lstStyle/>
                    <a:p>
                      <a:pPr marL="342900" marR="0" lvl="0" indent="-342900" algn="l" rtl="0">
                        <a:lnSpc>
                          <a:spcPct val="100000"/>
                        </a:lnSpc>
                        <a:spcBef>
                          <a:spcPts val="0"/>
                        </a:spcBef>
                        <a:spcAft>
                          <a:spcPts val="0"/>
                        </a:spcAft>
                        <a:buClr>
                          <a:schemeClr val="lt1"/>
                        </a:buClr>
                        <a:buSzPct val="25000"/>
                        <a:buFont typeface="Times New Roman"/>
                        <a:buNone/>
                      </a:pPr>
                      <a:r>
                        <a:rPr lang="en-US" b="1" i="0" u="none" strike="noStrike" cap="none" baseline="0">
                          <a:solidFill>
                            <a:schemeClr val="lt1"/>
                          </a:solidFill>
                          <a:latin typeface="Times New Roman"/>
                          <a:ea typeface="Times New Roman"/>
                          <a:cs typeface="Times New Roman"/>
                          <a:sym typeface="Times New Roman"/>
                        </a:rPr>
                        <a:t>Strategy</a:t>
                      </a:r>
                    </a:p>
                  </a:txBody>
                  <a:tcPr marL="0" marR="0" marT="0" marB="0">
                    <a:lnT w="12700" cap="flat" cmpd="sng">
                      <a:solidFill>
                        <a:srgbClr val="000000"/>
                      </a:solidFill>
                      <a:prstDash val="solid"/>
                      <a:round/>
                      <a:headEnd type="none" w="med" len="med"/>
                      <a:tailEnd type="none" w="med" len="med"/>
                    </a:lnT>
                    <a:lnB w="28575" cap="flat" cmpd="sng">
                      <a:solidFill>
                        <a:schemeClr val="dk1"/>
                      </a:solidFill>
                      <a:prstDash val="solid"/>
                      <a:round/>
                      <a:headEnd type="none" w="med" len="med"/>
                      <a:tailEnd type="none" w="med" len="med"/>
                    </a:lnB>
                    <a:solidFill>
                      <a:schemeClr val="dk1"/>
                    </a:solidFill>
                  </a:tcPr>
                </a:tc>
                <a:tc>
                  <a:txBody>
                    <a:bodyPr/>
                    <a:lstStyle/>
                    <a:p>
                      <a:pPr marL="342900" marR="0" lvl="0" indent="-342900" algn="l" rtl="0">
                        <a:lnSpc>
                          <a:spcPct val="100000"/>
                        </a:lnSpc>
                        <a:spcBef>
                          <a:spcPts val="0"/>
                        </a:spcBef>
                        <a:spcAft>
                          <a:spcPts val="0"/>
                        </a:spcAft>
                        <a:buClr>
                          <a:schemeClr val="lt1"/>
                        </a:buClr>
                        <a:buSzPct val="25000"/>
                        <a:buFont typeface="Times New Roman"/>
                        <a:buNone/>
                      </a:pPr>
                      <a:r>
                        <a:rPr lang="en-US" b="1" i="0" u="none" strike="noStrike" cap="none" baseline="0">
                          <a:solidFill>
                            <a:schemeClr val="lt1"/>
                          </a:solidFill>
                          <a:latin typeface="Times New Roman"/>
                          <a:ea typeface="Times New Roman"/>
                          <a:cs typeface="Times New Roman"/>
                          <a:sym typeface="Times New Roman"/>
                        </a:rPr>
                        <a:t>Target Market #1</a:t>
                      </a:r>
                    </a:p>
                  </a:txBody>
                  <a:tcPr marL="0" marR="0" marT="0" marB="0">
                    <a:lnT w="12700" cap="flat" cmpd="sng">
                      <a:solidFill>
                        <a:srgbClr val="000000"/>
                      </a:solidFill>
                      <a:prstDash val="solid"/>
                      <a:round/>
                      <a:headEnd type="none" w="med" len="med"/>
                      <a:tailEnd type="none" w="med" len="med"/>
                    </a:lnT>
                    <a:lnB w="28575" cap="flat" cmpd="sng">
                      <a:solidFill>
                        <a:schemeClr val="dk1"/>
                      </a:solidFill>
                      <a:prstDash val="solid"/>
                      <a:round/>
                      <a:headEnd type="none" w="med" len="med"/>
                      <a:tailEnd type="none" w="med" len="med"/>
                    </a:lnB>
                    <a:solidFill>
                      <a:schemeClr val="dk1"/>
                    </a:solidFill>
                  </a:tcPr>
                </a:tc>
                <a:tc>
                  <a:txBody>
                    <a:bodyPr/>
                    <a:lstStyle/>
                    <a:p>
                      <a:pPr marL="342900" marR="0" lvl="0" indent="-342900" algn="l" rtl="0">
                        <a:lnSpc>
                          <a:spcPct val="100000"/>
                        </a:lnSpc>
                        <a:spcBef>
                          <a:spcPts val="0"/>
                        </a:spcBef>
                        <a:spcAft>
                          <a:spcPts val="0"/>
                        </a:spcAft>
                        <a:buClr>
                          <a:schemeClr val="lt1"/>
                        </a:buClr>
                        <a:buSzPct val="25000"/>
                        <a:buFont typeface="Times New Roman"/>
                        <a:buNone/>
                      </a:pPr>
                      <a:r>
                        <a:rPr lang="en-US" b="1" i="0" u="none" strike="noStrike" cap="none" baseline="0">
                          <a:solidFill>
                            <a:schemeClr val="lt1"/>
                          </a:solidFill>
                          <a:latin typeface="Times New Roman"/>
                          <a:ea typeface="Times New Roman"/>
                          <a:cs typeface="Times New Roman"/>
                          <a:sym typeface="Times New Roman"/>
                        </a:rPr>
                        <a:t>Target Market #2</a:t>
                      </a:r>
                    </a:p>
                  </a:txBody>
                  <a:tcPr marL="0" marR="0" marT="0" marB="0">
                    <a:lnT w="12700" cap="flat" cmpd="sng">
                      <a:solidFill>
                        <a:srgbClr val="000000"/>
                      </a:solidFill>
                      <a:prstDash val="solid"/>
                      <a:round/>
                      <a:headEnd type="none" w="med" len="med"/>
                      <a:tailEnd type="none" w="med" len="med"/>
                    </a:lnT>
                    <a:lnB w="28575" cap="flat" cmpd="sng">
                      <a:solidFill>
                        <a:schemeClr val="dk1"/>
                      </a:solidFill>
                      <a:prstDash val="solid"/>
                      <a:round/>
                      <a:headEnd type="none" w="med" len="med"/>
                      <a:tailEnd type="none" w="med" len="med"/>
                    </a:lnB>
                    <a:solidFill>
                      <a:schemeClr val="dk1"/>
                    </a:solidFill>
                  </a:tcPr>
                </a:tc>
                <a:tc>
                  <a:txBody>
                    <a:bodyPr/>
                    <a:lstStyle/>
                    <a:p>
                      <a:pPr marL="342900" marR="0" lvl="0" indent="-342900" algn="l" rtl="0">
                        <a:lnSpc>
                          <a:spcPct val="100000"/>
                        </a:lnSpc>
                        <a:spcBef>
                          <a:spcPts val="0"/>
                        </a:spcBef>
                        <a:spcAft>
                          <a:spcPts val="0"/>
                        </a:spcAft>
                        <a:buClr>
                          <a:schemeClr val="lt1"/>
                        </a:buClr>
                        <a:buSzPct val="25000"/>
                        <a:buFont typeface="Times New Roman"/>
                        <a:buNone/>
                      </a:pPr>
                      <a:r>
                        <a:rPr lang="en-US" b="1" i="0" u="none" strike="noStrike" cap="none" baseline="0">
                          <a:solidFill>
                            <a:schemeClr val="lt1"/>
                          </a:solidFill>
                          <a:latin typeface="Times New Roman"/>
                          <a:ea typeface="Times New Roman"/>
                          <a:cs typeface="Times New Roman"/>
                          <a:sym typeface="Times New Roman"/>
                        </a:rPr>
                        <a:t>Target Market #3</a:t>
                      </a:r>
                    </a:p>
                  </a:txBody>
                  <a:tcPr marL="0" marR="0" marT="0" marB="0">
                    <a:lnT w="12700" cap="flat" cmpd="sng">
                      <a:solidFill>
                        <a:srgbClr val="000000"/>
                      </a:solidFill>
                      <a:prstDash val="solid"/>
                      <a:round/>
                      <a:headEnd type="none" w="med" len="med"/>
                      <a:tailEnd type="none" w="med" len="med"/>
                    </a:lnT>
                    <a:lnB w="28575" cap="flat" cmpd="sng">
                      <a:solidFill>
                        <a:schemeClr val="dk1"/>
                      </a:solidFill>
                      <a:prstDash val="solid"/>
                      <a:round/>
                      <a:headEnd type="none" w="med" len="med"/>
                      <a:tailEnd type="none" w="med" len="med"/>
                    </a:lnB>
                    <a:solidFill>
                      <a:schemeClr val="dk1"/>
                    </a:solidFill>
                  </a:tcPr>
                </a:tc>
              </a:tr>
              <a:tr h="413175">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Positioning Message</a:t>
                      </a:r>
                    </a:p>
                  </a:txBody>
                  <a:tcPr marL="0" marR="0" marT="0" marB="0">
                    <a:lnT w="28575" cap="flat" cmpd="sng">
                      <a:solidFill>
                        <a:schemeClr val="dk1"/>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latin typeface="Times New Roman"/>
                          <a:ea typeface="Times New Roman"/>
                          <a:cs typeface="Times New Roman"/>
                          <a:sym typeface="Times New Roman"/>
                        </a:rPr>
                        <a:t>Cover that saves time during cold months.</a:t>
                      </a:r>
                    </a:p>
                  </a:txBody>
                  <a:tcPr marL="0" marR="0" marT="0" marB="0">
                    <a:lnT w="28575" cap="flat" cmpd="sng">
                      <a:solidFill>
                        <a:schemeClr val="dk1"/>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latin typeface="Times New Roman"/>
                          <a:ea typeface="Times New Roman"/>
                          <a:cs typeface="Times New Roman"/>
                          <a:sym typeface="Times New Roman"/>
                        </a:rPr>
                        <a:t>Cover that is used for more than half of the year</a:t>
                      </a:r>
                    </a:p>
                  </a:txBody>
                  <a:tcPr marL="0" marR="0" marT="0" marB="0">
                    <a:lnT w="28575" cap="flat" cmpd="sng">
                      <a:solidFill>
                        <a:schemeClr val="dk1"/>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Cover that is used all but two months</a:t>
                      </a:r>
                    </a:p>
                  </a:txBody>
                  <a:tcPr marL="0" marR="0" marT="0" marB="0">
                    <a:lnT w="28575" cap="flat" cmpd="sng">
                      <a:solidFill>
                        <a:schemeClr val="dk1"/>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45755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Pricing</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$35-$40 depending on the car model</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lvl="0" rtl="0">
                        <a:spcBef>
                          <a:spcPts val="0"/>
                        </a:spcBef>
                        <a:buClr>
                          <a:schemeClr val="dk1"/>
                        </a:buClr>
                        <a:buSzPct val="25000"/>
                        <a:buFont typeface="Times New Roman"/>
                        <a:buNone/>
                      </a:pPr>
                      <a:r>
                        <a:rPr lang="en-US">
                          <a:solidFill>
                            <a:schemeClr val="dk1"/>
                          </a:solidFill>
                          <a:latin typeface="Times New Roman"/>
                          <a:ea typeface="Times New Roman"/>
                          <a:cs typeface="Times New Roman"/>
                          <a:sym typeface="Times New Roman"/>
                        </a:rPr>
                        <a:t>$35-$40 depending on the car model</a:t>
                      </a:r>
                    </a:p>
                    <a:p>
                      <a:pPr marL="342900" marR="0" lvl="0" indent="-34290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lvl="0" rtl="0">
                        <a:spcBef>
                          <a:spcPts val="0"/>
                        </a:spcBef>
                        <a:buClr>
                          <a:schemeClr val="dk1"/>
                        </a:buClr>
                        <a:buSzPct val="25000"/>
                        <a:buFont typeface="Times New Roman"/>
                        <a:buNone/>
                      </a:pPr>
                      <a:r>
                        <a:rPr lang="en-US">
                          <a:solidFill>
                            <a:schemeClr val="dk1"/>
                          </a:solidFill>
                          <a:latin typeface="Times New Roman"/>
                          <a:ea typeface="Times New Roman"/>
                          <a:cs typeface="Times New Roman"/>
                          <a:sym typeface="Times New Roman"/>
                        </a:rPr>
                        <a:t>$35-$40 depending on the car model</a:t>
                      </a:r>
                    </a:p>
                    <a:p>
                      <a:pPr marL="342900" marR="0" lvl="0" indent="-34290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10000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Product Customization</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a:solidFill>
                            <a:schemeClr val="dk1"/>
                          </a:solidFill>
                          <a:latin typeface="Times New Roman"/>
                          <a:ea typeface="Times New Roman"/>
                          <a:cs typeface="Times New Roman"/>
                          <a:sym typeface="Times New Roman"/>
                        </a:rPr>
                        <a:t>fits the car you own</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fits the car you own</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Fits the car you own</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47180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Distribution </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They all will be shipped out of our warehouse</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lvl="0" rtl="0">
                        <a:spcBef>
                          <a:spcPts val="0"/>
                        </a:spcBef>
                        <a:buClr>
                          <a:schemeClr val="dk1"/>
                        </a:buClr>
                        <a:buSzPct val="25000"/>
                        <a:buFont typeface="Times New Roman"/>
                        <a:buNone/>
                      </a:pPr>
                      <a:r>
                        <a:rPr lang="en-US">
                          <a:solidFill>
                            <a:schemeClr val="dk1"/>
                          </a:solidFill>
                          <a:latin typeface="Times New Roman"/>
                          <a:ea typeface="Times New Roman"/>
                          <a:cs typeface="Times New Roman"/>
                          <a:sym typeface="Times New Roman"/>
                        </a:rPr>
                        <a:t>They all will be shipped out of our warehouse</a:t>
                      </a:r>
                    </a:p>
                    <a:p>
                      <a:pPr marL="342900" lvl="0" rtl="0">
                        <a:spcBef>
                          <a:spcPts val="0"/>
                        </a:spcBef>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lvl="0" rtl="0">
                        <a:spcBef>
                          <a:spcPts val="0"/>
                        </a:spcBef>
                        <a:buClr>
                          <a:schemeClr val="dk1"/>
                        </a:buClr>
                        <a:buSzPct val="25000"/>
                        <a:buFont typeface="Times New Roman"/>
                        <a:buNone/>
                      </a:pPr>
                      <a:r>
                        <a:rPr lang="en-US">
                          <a:solidFill>
                            <a:schemeClr val="dk1"/>
                          </a:solidFill>
                          <a:latin typeface="Times New Roman"/>
                          <a:ea typeface="Times New Roman"/>
                          <a:cs typeface="Times New Roman"/>
                          <a:sym typeface="Times New Roman"/>
                        </a:rPr>
                        <a:t>They all will be shipped out of our warehouse</a:t>
                      </a:r>
                    </a:p>
                    <a:p>
                      <a:pPr marL="342900" lvl="0" rtl="0">
                        <a:spcBef>
                          <a:spcPts val="0"/>
                        </a:spcBef>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63975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Contact Sphere</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a:solidFill>
                            <a:schemeClr val="dk1"/>
                          </a:solidFill>
                          <a:latin typeface="Times New Roman"/>
                          <a:ea typeface="Times New Roman"/>
                          <a:cs typeface="Times New Roman"/>
                          <a:sym typeface="Times New Roman"/>
                        </a:rPr>
                        <a:t>Car Dealerships, Auto Cares, and</a:t>
                      </a:r>
                    </a:p>
                    <a:p>
                      <a:pPr lvl="0" rtl="0">
                        <a:lnSpc>
                          <a:spcPct val="90000"/>
                        </a:lnSpc>
                        <a:spcBef>
                          <a:spcPts val="0"/>
                        </a:spcBef>
                        <a:buClr>
                          <a:schemeClr val="dk1"/>
                        </a:buClr>
                        <a:buSzPct val="78571"/>
                        <a:buFont typeface="Arial"/>
                        <a:buNone/>
                      </a:pPr>
                      <a:r>
                        <a:rPr lang="en-US">
                          <a:solidFill>
                            <a:schemeClr val="dk1"/>
                          </a:solidFill>
                          <a:latin typeface="Times New Roman"/>
                          <a:ea typeface="Times New Roman"/>
                          <a:cs typeface="Times New Roman"/>
                          <a:sym typeface="Times New Roman"/>
                        </a:rPr>
                        <a:t>Business Networking International</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25000"/>
                        <a:buFont typeface="Arial"/>
                        <a:buNone/>
                      </a:pPr>
                      <a:r>
                        <a:rPr lang="en-US">
                          <a:solidFill>
                            <a:schemeClr val="dk1"/>
                          </a:solidFill>
                          <a:latin typeface="Times New Roman"/>
                          <a:ea typeface="Times New Roman"/>
                          <a:cs typeface="Times New Roman"/>
                          <a:sym typeface="Times New Roman"/>
                        </a:rPr>
                        <a:t>Car Dealerships, Auto Cares, and</a:t>
                      </a:r>
                    </a:p>
                    <a:p>
                      <a:pPr lvl="0" rtl="0">
                        <a:lnSpc>
                          <a:spcPct val="90000"/>
                        </a:lnSpc>
                        <a:spcBef>
                          <a:spcPts val="0"/>
                        </a:spcBef>
                        <a:buClr>
                          <a:schemeClr val="dk1"/>
                        </a:buClr>
                        <a:buSzPct val="78571"/>
                        <a:buFont typeface="Arial"/>
                        <a:buNone/>
                      </a:pPr>
                      <a:r>
                        <a:rPr lang="en-US">
                          <a:solidFill>
                            <a:schemeClr val="dk1"/>
                          </a:solidFill>
                          <a:latin typeface="Times New Roman"/>
                          <a:ea typeface="Times New Roman"/>
                          <a:cs typeface="Times New Roman"/>
                          <a:sym typeface="Times New Roman"/>
                        </a:rPr>
                        <a:t>Business Networking International</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rtl="0">
                        <a:spcBef>
                          <a:spcPts val="0"/>
                        </a:spcBef>
                        <a:buClr>
                          <a:schemeClr val="dk1"/>
                        </a:buClr>
                        <a:buSzPct val="25000"/>
                        <a:buFont typeface="Arial"/>
                        <a:buNone/>
                      </a:pPr>
                      <a:r>
                        <a:rPr lang="en-US">
                          <a:solidFill>
                            <a:schemeClr val="dk1"/>
                          </a:solidFill>
                          <a:latin typeface="Times New Roman"/>
                          <a:ea typeface="Times New Roman"/>
                          <a:cs typeface="Times New Roman"/>
                          <a:sym typeface="Times New Roman"/>
                        </a:rPr>
                        <a:t>Car Dealerships, Auto Cares, and</a:t>
                      </a:r>
                    </a:p>
                    <a:p>
                      <a:pPr lvl="0" rtl="0">
                        <a:lnSpc>
                          <a:spcPct val="90000"/>
                        </a:lnSpc>
                        <a:spcBef>
                          <a:spcPts val="0"/>
                        </a:spcBef>
                        <a:buClr>
                          <a:schemeClr val="dk1"/>
                        </a:buClr>
                        <a:buSzPct val="78571"/>
                        <a:buFont typeface="Arial"/>
                        <a:buNone/>
                      </a:pPr>
                      <a:r>
                        <a:rPr lang="en-US">
                          <a:solidFill>
                            <a:schemeClr val="dk1"/>
                          </a:solidFill>
                          <a:latin typeface="Times New Roman"/>
                          <a:ea typeface="Times New Roman"/>
                          <a:cs typeface="Times New Roman"/>
                          <a:sym typeface="Times New Roman"/>
                        </a:rPr>
                        <a:t>Business Networking International</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106765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Advertising</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lvl="0" indent="-254000" rtl="0">
                        <a:lnSpc>
                          <a:spcPct val="90000"/>
                        </a:lnSpc>
                        <a:spcBef>
                          <a:spcPts val="0"/>
                        </a:spcBef>
                        <a:buClr>
                          <a:schemeClr val="dk1"/>
                        </a:buClr>
                        <a:buSzPct val="100000"/>
                        <a:buFont typeface="Times New Roman"/>
                        <a:buChar char="•"/>
                      </a:pPr>
                      <a:r>
                        <a:rPr lang="en-US">
                          <a:solidFill>
                            <a:schemeClr val="dk1"/>
                          </a:solidFill>
                          <a:latin typeface="Times New Roman"/>
                          <a:ea typeface="Times New Roman"/>
                          <a:cs typeface="Times New Roman"/>
                          <a:sym typeface="Times New Roman"/>
                        </a:rPr>
                        <a:t>Twitter, Facebook, Billboards, Commercials, Car Magazine ads. car fax, craigslist, autotrader</a:t>
                      </a:r>
                    </a:p>
                    <a:p>
                      <a:pPr marL="342900" marR="0" lvl="0" indent="-34290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lvl="0" indent="-254000" rtl="0">
                        <a:lnSpc>
                          <a:spcPct val="90000"/>
                        </a:lnSpc>
                        <a:spcBef>
                          <a:spcPts val="0"/>
                        </a:spcBef>
                        <a:buClr>
                          <a:schemeClr val="dk1"/>
                        </a:buClr>
                        <a:buSzPct val="100000"/>
                        <a:buFont typeface="Times New Roman"/>
                        <a:buChar char="•"/>
                      </a:pPr>
                      <a:r>
                        <a:rPr lang="en-US">
                          <a:solidFill>
                            <a:schemeClr val="dk1"/>
                          </a:solidFill>
                          <a:latin typeface="Times New Roman"/>
                          <a:ea typeface="Times New Roman"/>
                          <a:cs typeface="Times New Roman"/>
                          <a:sym typeface="Times New Roman"/>
                        </a:rPr>
                        <a:t>Twitter, Facebook, Billboards, Commercials, Car Magazine ads. car fax, craigslist, autotrader</a:t>
                      </a:r>
                    </a:p>
                    <a:p>
                      <a:pPr lvl="0" rtl="0">
                        <a:lnSpc>
                          <a:spcPct val="90000"/>
                        </a:lnSpc>
                        <a:spcBef>
                          <a:spcPts val="0"/>
                        </a:spcBef>
                        <a:buNone/>
                      </a:pPr>
                      <a:endParaRPr>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lvl="0" indent="-254000" rtl="0">
                        <a:lnSpc>
                          <a:spcPct val="90000"/>
                        </a:lnSpc>
                        <a:spcBef>
                          <a:spcPts val="0"/>
                        </a:spcBef>
                        <a:buClr>
                          <a:schemeClr val="dk1"/>
                        </a:buClr>
                        <a:buSzPct val="100000"/>
                        <a:buFont typeface="Times New Roman"/>
                        <a:buChar char="•"/>
                      </a:pPr>
                      <a:r>
                        <a:rPr lang="en-US">
                          <a:solidFill>
                            <a:schemeClr val="dk1"/>
                          </a:solidFill>
                          <a:latin typeface="Times New Roman"/>
                          <a:ea typeface="Times New Roman"/>
                          <a:cs typeface="Times New Roman"/>
                          <a:sym typeface="Times New Roman"/>
                        </a:rPr>
                        <a:t>Twitter, Facebook, Billboards, Commercials, Car Magazine ads. car fax, craigslist, autotrader</a:t>
                      </a:r>
                    </a:p>
                    <a:p>
                      <a:pPr lvl="0" rtl="0">
                        <a:lnSpc>
                          <a:spcPct val="90000"/>
                        </a:lnSpc>
                        <a:spcBef>
                          <a:spcPts val="0"/>
                        </a:spcBef>
                        <a:buNone/>
                      </a:pPr>
                      <a:endParaRPr>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7815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Public Relations</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latin typeface="Times New Roman"/>
                          <a:ea typeface="Times New Roman"/>
                          <a:cs typeface="Times New Roman"/>
                          <a:sym typeface="Times New Roman"/>
                        </a:rPr>
                        <a:t>Grand opening newspaper and radio invited </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44925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Personal Selling</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SzPct val="25000"/>
                        <a:buNone/>
                      </a:pPr>
                      <a:r>
                        <a:rPr lang="en-US">
                          <a:solidFill>
                            <a:schemeClr val="dk1"/>
                          </a:solidFill>
                          <a:latin typeface="Times New Roman"/>
                          <a:ea typeface="Times New Roman"/>
                          <a:cs typeface="Times New Roman"/>
                          <a:sym typeface="Times New Roman"/>
                        </a:rPr>
                        <a:t>We will go out and market the product</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100000">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Sales Promotions</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First 4 months 15% off</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Buy 1 get 1 25% off</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marL="342900" marR="0" lvl="0" indent="-34290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Buy a car get it with the car</a:t>
                      </a:r>
                    </a:p>
                  </a:txBody>
                  <a:tcPr marL="0" marR="0" marT="0" marB="0">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518172"/>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Competition</a:t>
            </a:r>
          </a:p>
        </p:txBody>
      </p:sp>
      <p:sp>
        <p:nvSpPr>
          <p:cNvPr id="128" name="Shape 128"/>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B&amp;A windshield covers are custom fit to a car, so the windshield is clear with no spots of frost. B&amp;A covers are made thick and warm. The cover keeps the windshield insulated and protected from snow and ice. </a:t>
            </a:r>
          </a:p>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There is an anti freeze spray but it uses chemicals unhealthy to the body, and its a repeated purchase.</a:t>
            </a:r>
          </a:p>
          <a:p>
            <a:pPr marL="0" marR="0" lvl="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0" marR="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600"/>
              </a:spcBef>
              <a:spcAft>
                <a:spcPts val="0"/>
              </a:spcAft>
              <a:buClr>
                <a:schemeClr val="dk1"/>
              </a:buClr>
              <a:buFont typeface="Times New Roman"/>
              <a:buChar char="•"/>
            </a:pPr>
            <a:endParaRPr/>
          </a:p>
        </p:txBody>
      </p:sp>
    </p:spTree>
    <p:extLst>
      <p:ext uri="{BB962C8B-B14F-4D97-AF65-F5344CB8AC3E}">
        <p14:creationId xmlns:p14="http://schemas.microsoft.com/office/powerpoint/2010/main" val="2833638412"/>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spcBef>
                <a:spcPts val="0"/>
              </a:spcBef>
              <a:buNone/>
            </a:pPr>
            <a:endParaRPr/>
          </a:p>
        </p:txBody>
      </p:sp>
      <p:sp>
        <p:nvSpPr>
          <p:cNvPr id="205" name="Shape 205"/>
          <p:cNvSpPr txBox="1">
            <a:spLocks noGrp="1"/>
          </p:cNvSpPr>
          <p:nvPr>
            <p:ph type="body" idx="1"/>
          </p:nvPr>
        </p:nvSpPr>
        <p:spPr>
          <a:xfrm>
            <a:off x="457200" y="1500187"/>
            <a:ext cx="8229600" cy="4526100"/>
          </a:xfrm>
          <a:prstGeom prst="rect">
            <a:avLst/>
          </a:prstGeom>
        </p:spPr>
        <p:txBody>
          <a:bodyPr lIns="91425" tIns="91425" rIns="91425" bIns="91425" anchor="t" anchorCtr="0">
            <a:noAutofit/>
          </a:bodyPr>
          <a:lstStyle/>
          <a:p>
            <a:pPr lvl="0" indent="0" rtl="0">
              <a:spcBef>
                <a:spcPts val="0"/>
              </a:spcBef>
              <a:buClr>
                <a:schemeClr val="dk1"/>
              </a:buClr>
              <a:buFont typeface="Times New Roman"/>
              <a:buNone/>
            </a:pPr>
            <a:endParaRPr>
              <a:solidFill>
                <a:schemeClr val="dk1"/>
              </a:solidFill>
            </a:endParaRPr>
          </a:p>
          <a:p>
            <a:pPr>
              <a:spcBef>
                <a:spcPts val="0"/>
              </a:spcBef>
              <a:buNone/>
            </a:pPr>
            <a:endParaRPr/>
          </a:p>
        </p:txBody>
      </p:sp>
      <p:pic>
        <p:nvPicPr>
          <p:cNvPr id="206" name="Shape 206"/>
          <p:cNvPicPr preferRelativeResize="0"/>
          <p:nvPr/>
        </p:nvPicPr>
        <p:blipFill>
          <a:blip r:embed="rId3">
            <a:alphaModFix/>
          </a:blip>
          <a:stretch>
            <a:fillRect/>
          </a:stretch>
        </p:blipFill>
        <p:spPr>
          <a:xfrm>
            <a:off x="351692" y="0"/>
            <a:ext cx="8440615" cy="6857999"/>
          </a:xfrm>
          <a:prstGeom prst="rect">
            <a:avLst/>
          </a:prstGeom>
          <a:noFill/>
          <a:ln>
            <a:noFill/>
          </a:ln>
        </p:spPr>
      </p:pic>
    </p:spTree>
    <p:extLst>
      <p:ext uri="{BB962C8B-B14F-4D97-AF65-F5344CB8AC3E}">
        <p14:creationId xmlns:p14="http://schemas.microsoft.com/office/powerpoint/2010/main" val="2103604843"/>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Competitive Analysis</a:t>
            </a:r>
          </a:p>
        </p:txBody>
      </p:sp>
      <p:graphicFrame>
        <p:nvGraphicFramePr>
          <p:cNvPr id="174" name="Shape 174"/>
          <p:cNvGraphicFramePr/>
          <p:nvPr/>
        </p:nvGraphicFramePr>
        <p:xfrm>
          <a:off x="644525" y="1892300"/>
          <a:ext cx="5767600" cy="3633750"/>
        </p:xfrm>
        <a:graphic>
          <a:graphicData uri="http://schemas.openxmlformats.org/drawingml/2006/table">
            <a:tbl>
              <a:tblPr>
                <a:noFill/>
                <a:tableStyleId>{43164275-B8DF-4AEA-A3BE-2AC106D6FBD2}</a:tableStyleId>
              </a:tblPr>
              <a:tblGrid>
                <a:gridCol w="1513500"/>
                <a:gridCol w="2127050"/>
                <a:gridCol w="2127050"/>
              </a:tblGrid>
              <a:tr h="855650">
                <a:tc>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COMPANY</a:t>
                      </a:r>
                    </a:p>
                  </a:txBody>
                  <a:tcPr marL="0" marR="0" marT="0" marB="0" anchor="ctr">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WE CAN DO, THEY CAN’T</a:t>
                      </a:r>
                    </a:p>
                  </a:txBody>
                  <a:tcPr marL="0" marR="0" marT="0" marB="0"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WE CAN’T DO, THEY CAN</a:t>
                      </a:r>
                    </a:p>
                  </a:txBody>
                  <a:tcPr marL="0" marR="0" marT="0" marB="0" anchor="ctr">
                    <a:lnL w="12700" cap="flat" cmpd="sng">
                      <a:solidFill>
                        <a:schemeClr val="dk1"/>
                      </a:solidFill>
                      <a:prstDash val="solid"/>
                      <a:round/>
                      <a:headEnd type="none" w="med" len="med"/>
                      <a:tailEnd type="none" w="med" len="med"/>
                    </a:lnL>
                    <a:lnT w="28575"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r h="855650">
                <a:tc>
                  <a:txBody>
                    <a:bodyPr/>
                    <a:lstStyle/>
                    <a:p>
                      <a:pPr marL="0" marR="0" lvl="0" indent="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Windshield frost resistant spray</a:t>
                      </a:r>
                    </a:p>
                  </a:txBody>
                  <a:tcPr marL="0" marR="0" marT="0" marB="0" anchor="ctr">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457200" marR="0" lvl="0" indent="-228600" algn="l" rtl="0">
                        <a:spcBef>
                          <a:spcPts val="0"/>
                        </a:spcBef>
                        <a:buClr>
                          <a:schemeClr val="dk1"/>
                        </a:buClr>
                        <a:buFont typeface="Times New Roman"/>
                        <a:buChar char="●"/>
                      </a:pPr>
                      <a:r>
                        <a:rPr lang="en-US">
                          <a:solidFill>
                            <a:schemeClr val="dk1"/>
                          </a:solidFill>
                          <a:latin typeface="Times New Roman"/>
                          <a:ea typeface="Times New Roman"/>
                          <a:cs typeface="Times New Roman"/>
                          <a:sym typeface="Times New Roman"/>
                        </a:rPr>
                        <a:t>Keep the windshield protected.</a:t>
                      </a:r>
                    </a:p>
                    <a:p>
                      <a:pPr marL="457200" marR="0" lvl="0" indent="-228600" algn="l" rtl="0">
                        <a:spcBef>
                          <a:spcPts val="0"/>
                        </a:spcBef>
                        <a:buClr>
                          <a:schemeClr val="dk1"/>
                        </a:buClr>
                        <a:buFont typeface="Times New Roman"/>
                        <a:buChar char="●"/>
                      </a:pPr>
                      <a:r>
                        <a:rPr lang="en-US">
                          <a:solidFill>
                            <a:schemeClr val="dk1"/>
                          </a:solidFill>
                          <a:latin typeface="Times New Roman"/>
                          <a:ea typeface="Times New Roman"/>
                          <a:cs typeface="Times New Roman"/>
                          <a:sym typeface="Times New Roman"/>
                        </a:rPr>
                        <a:t>Offer a product that will work continuously.</a:t>
                      </a:r>
                    </a:p>
                  </a:txBody>
                  <a:tcPr marL="0" marR="0"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457200" marR="0" lvl="0" indent="-228600" algn="l" rtl="0">
                        <a:spcBef>
                          <a:spcPts val="0"/>
                        </a:spcBef>
                        <a:buClr>
                          <a:schemeClr val="dk1"/>
                        </a:buClr>
                        <a:buFont typeface="Times New Roman"/>
                        <a:buChar char="●"/>
                      </a:pPr>
                      <a:r>
                        <a:rPr lang="en-US">
                          <a:solidFill>
                            <a:schemeClr val="dk1"/>
                          </a:solidFill>
                          <a:latin typeface="Times New Roman"/>
                          <a:ea typeface="Times New Roman"/>
                          <a:cs typeface="Times New Roman"/>
                          <a:sym typeface="Times New Roman"/>
                        </a:rPr>
                        <a:t>Do it the night before and not have to mess with it in the morning.</a:t>
                      </a:r>
                    </a:p>
                  </a:txBody>
                  <a:tcPr marL="0" marR="0" marT="0" marB="0">
                    <a:lnL w="12700" cap="flat" cmpd="sng">
                      <a:solidFill>
                        <a:schemeClr val="dk1"/>
                      </a:solidFill>
                      <a:prstDash val="solid"/>
                      <a:round/>
                      <a:headEnd type="none" w="med" len="med"/>
                      <a:tailEnd type="none" w="med" len="med"/>
                    </a:lnL>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855650">
                <a:tc>
                  <a:txBody>
                    <a:bodyPr/>
                    <a:lstStyle/>
                    <a:p>
                      <a:pPr marL="0" marR="0" lvl="0" indent="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Delk Frost Guard </a:t>
                      </a:r>
                    </a:p>
                  </a:txBody>
                  <a:tcPr marL="0" marR="0" marT="0" marB="0" anchor="ctr">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457200" marR="0" lvl="0" indent="-228600" algn="l" rtl="0">
                        <a:spcBef>
                          <a:spcPts val="0"/>
                        </a:spcBef>
                        <a:buClr>
                          <a:schemeClr val="dk1"/>
                        </a:buClr>
                        <a:buFont typeface="Times New Roman"/>
                        <a:buChar char="●"/>
                      </a:pPr>
                      <a:r>
                        <a:rPr lang="en-US">
                          <a:solidFill>
                            <a:schemeClr val="dk1"/>
                          </a:solidFill>
                          <a:latin typeface="Times New Roman"/>
                          <a:ea typeface="Times New Roman"/>
                          <a:cs typeface="Times New Roman"/>
                          <a:sym typeface="Times New Roman"/>
                        </a:rPr>
                        <a:t>Offer a product guarantee.</a:t>
                      </a:r>
                    </a:p>
                    <a:p>
                      <a:pPr marL="457200" marR="0" lvl="0" indent="-228600" algn="l" rtl="0">
                        <a:spcBef>
                          <a:spcPts val="0"/>
                        </a:spcBef>
                        <a:buClr>
                          <a:schemeClr val="dk1"/>
                        </a:buClr>
                        <a:buFont typeface="Times New Roman"/>
                        <a:buChar char="●"/>
                      </a:pPr>
                      <a:r>
                        <a:rPr lang="en-US">
                          <a:solidFill>
                            <a:schemeClr val="dk1"/>
                          </a:solidFill>
                          <a:latin typeface="Times New Roman"/>
                          <a:ea typeface="Times New Roman"/>
                          <a:cs typeface="Times New Roman"/>
                          <a:sym typeface="Times New Roman"/>
                        </a:rPr>
                        <a:t>Custom Fit.</a:t>
                      </a:r>
                    </a:p>
                  </a:txBody>
                  <a:tcPr marL="0" marR="0"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457200" marR="0" lvl="0" indent="-228600" algn="l" rtl="0">
                        <a:spcBef>
                          <a:spcPts val="0"/>
                        </a:spcBef>
                        <a:buClr>
                          <a:schemeClr val="dk1"/>
                        </a:buClr>
                        <a:buFont typeface="Times New Roman"/>
                        <a:buChar char="●"/>
                      </a:pPr>
                      <a:r>
                        <a:rPr lang="en-US">
                          <a:solidFill>
                            <a:schemeClr val="dk1"/>
                          </a:solidFill>
                          <a:latin typeface="Times New Roman"/>
                          <a:ea typeface="Times New Roman"/>
                          <a:cs typeface="Times New Roman"/>
                          <a:sym typeface="Times New Roman"/>
                        </a:rPr>
                        <a:t>Offer different colors.</a:t>
                      </a:r>
                    </a:p>
                  </a:txBody>
                  <a:tcPr marL="0" marR="0" marT="0" marB="0">
                    <a:lnL w="12700" cap="flat" cmpd="sng">
                      <a:solidFill>
                        <a:schemeClr val="dk1"/>
                      </a:solidFill>
                      <a:prstDash val="solid"/>
                      <a:round/>
                      <a:headEnd type="none" w="med" len="med"/>
                      <a:tailEnd type="none" w="med" len="med"/>
                    </a:lnL>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855650">
                <a:tc>
                  <a:txBody>
                    <a:bodyPr/>
                    <a:lstStyle/>
                    <a:p>
                      <a:pPr marL="0" marR="0" lvl="0" indent="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Weathertech </a:t>
                      </a:r>
                    </a:p>
                  </a:txBody>
                  <a:tcPr marL="0" marR="0" marT="0" marB="0" anchor="ctr">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457200" marR="0" lvl="0" indent="-228600" algn="l" rtl="0">
                        <a:spcBef>
                          <a:spcPts val="0"/>
                        </a:spcBef>
                        <a:buClr>
                          <a:schemeClr val="dk1"/>
                        </a:buClr>
                        <a:buFont typeface="Times New Roman"/>
                        <a:buChar char="●"/>
                      </a:pPr>
                      <a:r>
                        <a:rPr lang="en-US">
                          <a:solidFill>
                            <a:schemeClr val="dk1"/>
                          </a:solidFill>
                          <a:latin typeface="Times New Roman"/>
                          <a:ea typeface="Times New Roman"/>
                          <a:cs typeface="Times New Roman"/>
                          <a:sym typeface="Times New Roman"/>
                        </a:rPr>
                        <a:t>Keeps windshield from frosting.</a:t>
                      </a:r>
                    </a:p>
                  </a:txBody>
                  <a:tcPr marL="0" marR="0"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457200" marR="0" lvl="0" indent="-228600" algn="l" rtl="0">
                        <a:spcBef>
                          <a:spcPts val="0"/>
                        </a:spcBef>
                        <a:buClr>
                          <a:schemeClr val="dk1"/>
                        </a:buClr>
                        <a:buFont typeface="Times New Roman"/>
                        <a:buChar char="●"/>
                      </a:pPr>
                      <a:r>
                        <a:rPr lang="en-US">
                          <a:solidFill>
                            <a:schemeClr val="dk1"/>
                          </a:solidFill>
                          <a:latin typeface="Times New Roman"/>
                          <a:ea typeface="Times New Roman"/>
                          <a:cs typeface="Times New Roman"/>
                          <a:sym typeface="Times New Roman"/>
                        </a:rPr>
                        <a:t>Keep your car cool when it is hot outside.</a:t>
                      </a:r>
                    </a:p>
                  </a:txBody>
                  <a:tcPr marL="0" marR="0" marT="0" marB="0">
                    <a:lnL w="12700" cap="flat" cmpd="sng">
                      <a:solidFill>
                        <a:schemeClr val="dk1"/>
                      </a:solidFill>
                      <a:prstDash val="solid"/>
                      <a:round/>
                      <a:headEnd type="none" w="med" len="med"/>
                      <a:tailEnd type="none" w="med" len="med"/>
                    </a:lnL>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77613643"/>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Message</a:t>
            </a:r>
          </a:p>
        </p:txBody>
      </p:sp>
      <p:sp>
        <p:nvSpPr>
          <p:cNvPr id="134" name="Shape 134"/>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Don’t like frost in the morning? Don’t worry, we got you covered. Our custom fit windshield cover keeps your windshield clear on a frosty morning. </a:t>
            </a:r>
          </a:p>
          <a:p>
            <a:pPr marL="0" marR="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0" marR="0" lvl="0" indent="0" algn="l" rtl="0">
              <a:lnSpc>
                <a:spcPct val="90000"/>
              </a:lnSpc>
              <a:spcBef>
                <a:spcPts val="520"/>
              </a:spcBef>
              <a:spcAft>
                <a:spcPts val="0"/>
              </a:spcAft>
              <a:buNone/>
            </a:pPr>
            <a:endParaRPr/>
          </a:p>
        </p:txBody>
      </p:sp>
    </p:spTree>
    <p:extLst>
      <p:ext uri="{BB962C8B-B14F-4D97-AF65-F5344CB8AC3E}">
        <p14:creationId xmlns:p14="http://schemas.microsoft.com/office/powerpoint/2010/main" val="2020102017"/>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Sales Approach</a:t>
            </a:r>
          </a:p>
        </p:txBody>
      </p:sp>
      <p:sp>
        <p:nvSpPr>
          <p:cNvPr id="140" name="Shape 140"/>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0" marR="0" indent="0" algn="l" rtl="0">
              <a:lnSpc>
                <a:spcPct val="90000"/>
              </a:lnSpc>
              <a:spcBef>
                <a:spcPts val="0"/>
              </a:spcBef>
              <a:spcAft>
                <a:spcPts val="0"/>
              </a:spcAft>
              <a:buNone/>
            </a:pPr>
            <a:r>
              <a:rPr lang="en-US" sz="3000">
                <a:solidFill>
                  <a:schemeClr val="dk1"/>
                </a:solidFill>
                <a:latin typeface="Times New Roman"/>
                <a:ea typeface="Times New Roman"/>
                <a:cs typeface="Times New Roman"/>
                <a:sym typeface="Times New Roman"/>
              </a:rPr>
              <a:t>Our customers can be found at car dealerships. Additionally, online through social media and a professional website.</a:t>
            </a:r>
          </a:p>
          <a:p>
            <a:pPr marL="0" marR="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0" marR="0" indent="0" algn="l" rtl="0">
              <a:lnSpc>
                <a:spcPct val="90000"/>
              </a:lnSpc>
              <a:spcBef>
                <a:spcPts val="0"/>
              </a:spcBef>
              <a:spcAft>
                <a:spcPts val="0"/>
              </a:spcAft>
              <a:buNone/>
            </a:pPr>
            <a:r>
              <a:rPr lang="en-US" sz="3000">
                <a:solidFill>
                  <a:schemeClr val="dk1"/>
                </a:solidFill>
                <a:latin typeface="Times New Roman"/>
                <a:ea typeface="Times New Roman"/>
                <a:cs typeface="Times New Roman"/>
                <a:sym typeface="Times New Roman"/>
              </a:rPr>
              <a:t>Business Networking International - Central Indiana Branch.</a:t>
            </a:r>
          </a:p>
          <a:p>
            <a:pPr marL="0" marR="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0" marR="0" indent="0" algn="l" rtl="0">
              <a:lnSpc>
                <a:spcPct val="90000"/>
              </a:lnSpc>
              <a:spcBef>
                <a:spcPts val="0"/>
              </a:spcBef>
              <a:spcAft>
                <a:spcPts val="0"/>
              </a:spcAft>
              <a:buNone/>
            </a:pPr>
            <a:r>
              <a:rPr lang="en-US" sz="3000">
                <a:solidFill>
                  <a:schemeClr val="dk1"/>
                </a:solidFill>
                <a:latin typeface="Times New Roman"/>
                <a:ea typeface="Times New Roman"/>
                <a:cs typeface="Times New Roman"/>
                <a:sym typeface="Times New Roman"/>
              </a:rPr>
              <a:t>Word of mouth</a:t>
            </a:r>
          </a:p>
          <a:p>
            <a:pPr marL="0" marR="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640"/>
              </a:spcBef>
              <a:spcAft>
                <a:spcPts val="0"/>
              </a:spcAft>
              <a:buClr>
                <a:schemeClr val="dk1"/>
              </a:buClr>
              <a:buFont typeface="Times New Roman"/>
              <a:buChar char="•"/>
            </a:pPr>
            <a:endParaRPr/>
          </a:p>
        </p:txBody>
      </p:sp>
    </p:spTree>
    <p:extLst>
      <p:ext uri="{BB962C8B-B14F-4D97-AF65-F5344CB8AC3E}">
        <p14:creationId xmlns:p14="http://schemas.microsoft.com/office/powerpoint/2010/main" val="1927208463"/>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Target Market Sales Approach</a:t>
            </a:r>
          </a:p>
        </p:txBody>
      </p:sp>
      <p:sp>
        <p:nvSpPr>
          <p:cNvPr id="156" name="Shape 156"/>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342900" marR="0" lvl="0" indent="-3175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Car dealerships will help to promote sales.</a:t>
            </a:r>
          </a:p>
          <a:p>
            <a:pPr marL="342900" marR="0" lvl="0" indent="-3175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Twitter, Facebook, Billboards, Commercials, Magazine ads. </a:t>
            </a:r>
          </a:p>
          <a:p>
            <a:pPr marL="342900" marR="0" lvl="0" indent="-3175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Car dealerships can offer a free cover with the purchase of a vehicle, and we go to car sales or Ipod Day and have a stand advertising our product.</a:t>
            </a:r>
          </a:p>
          <a:p>
            <a:pPr marL="342900" marR="0" lvl="0" indent="-3175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Customers can come straight to us, and order the product out of our warehouse straight to their door.</a:t>
            </a:r>
          </a:p>
          <a:p>
            <a:pPr marL="342900" marR="0" lvl="0" indent="-3175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We offer a product guarantee that gives you money back if the product doesn’t keep your windshield clear, or if the material rips.</a:t>
            </a:r>
          </a:p>
          <a:p>
            <a:pPr marL="0" marR="0" indent="0" algn="l" rtl="0">
              <a:lnSpc>
                <a:spcPct val="9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marR="0" lvl="0" indent="0" algn="l" rtl="0">
              <a:lnSpc>
                <a:spcPct val="9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342900" marR="0" lvl="0" indent="-317500" algn="l" rtl="0">
              <a:lnSpc>
                <a:spcPct val="90000"/>
              </a:lnSpc>
              <a:spcBef>
                <a:spcPts val="0"/>
              </a:spcBef>
              <a:spcAft>
                <a:spcPts val="0"/>
              </a:spcAft>
              <a:buClr>
                <a:schemeClr val="dk1"/>
              </a:buClr>
              <a:buFont typeface="Times New Roman"/>
              <a:buChar char="•"/>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2521936914"/>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Marketing Schedule</a:t>
            </a:r>
          </a:p>
        </p:txBody>
      </p:sp>
      <p:graphicFrame>
        <p:nvGraphicFramePr>
          <p:cNvPr id="180" name="Shape 180"/>
          <p:cNvGraphicFramePr/>
          <p:nvPr/>
        </p:nvGraphicFramePr>
        <p:xfrm>
          <a:off x="852837" y="1700211"/>
          <a:ext cx="7267200" cy="4844925"/>
        </p:xfrm>
        <a:graphic>
          <a:graphicData uri="http://schemas.openxmlformats.org/drawingml/2006/table">
            <a:tbl>
              <a:tblPr>
                <a:noFill/>
                <a:tableStyleId>{480BABC0-DBFB-4357-AFFF-953B4F9C700A}</a:tableStyleId>
              </a:tblPr>
              <a:tblGrid>
                <a:gridCol w="652100"/>
                <a:gridCol w="4841875"/>
                <a:gridCol w="1773225"/>
              </a:tblGrid>
              <a:tr h="376225">
                <a:tc gridSpan="2">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Media</a:t>
                      </a:r>
                    </a:p>
                  </a:txBody>
                  <a:tcPr marL="0" marR="0" marT="0" marB="0">
                    <a:lnT w="28575"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c hMerge="1">
                  <a:txBody>
                    <a:bodyPr/>
                    <a:lstStyle/>
                    <a:p>
                      <a:endParaRPr lang="en-US"/>
                    </a:p>
                  </a:txBody>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Annual Cost</a:t>
                      </a:r>
                    </a:p>
                  </a:txBody>
                  <a:tcPr marL="0" marR="0" marT="0" marB="0">
                    <a:lnT w="28575"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r>
              <a:tr h="376225">
                <a:tc gridSpan="3">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Yellow Pages (South Central Edition)</a:t>
                      </a:r>
                    </a:p>
                  </a:txBody>
                  <a:tcPr marL="0" marR="0" marT="0" marB="0">
                    <a:lnT w="381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41300">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Category:  </a:t>
                      </a:r>
                      <a:r>
                        <a:rPr lang="en-US">
                          <a:solidFill>
                            <a:schemeClr val="dk1"/>
                          </a:solidFill>
                          <a:latin typeface="Times New Roman"/>
                          <a:ea typeface="Times New Roman"/>
                          <a:cs typeface="Times New Roman"/>
                          <a:sym typeface="Times New Roman"/>
                        </a:rPr>
                        <a:t>Cars, accessories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3,2</a:t>
                      </a:r>
                      <a:r>
                        <a:rPr lang="en-US" b="0" i="0" u="none" strike="noStrike" cap="none" baseline="0">
                          <a:solidFill>
                            <a:schemeClr val="dk1"/>
                          </a:solidFill>
                          <a:latin typeface="Times New Roman"/>
                          <a:ea typeface="Times New Roman"/>
                          <a:cs typeface="Times New Roman"/>
                          <a:sym typeface="Times New Roman"/>
                        </a:rPr>
                        <a:t>00.00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76225">
                <a:tc gridSpan="3">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Newspaper (</a:t>
                      </a:r>
                      <a:r>
                        <a:rPr lang="en-US" b="1">
                          <a:solidFill>
                            <a:schemeClr val="dk1"/>
                          </a:solidFill>
                          <a:latin typeface="Times New Roman"/>
                          <a:ea typeface="Times New Roman"/>
                          <a:cs typeface="Times New Roman"/>
                          <a:sym typeface="Times New Roman"/>
                        </a:rPr>
                        <a:t>Seymour Tribune</a:t>
                      </a:r>
                      <a:r>
                        <a:rPr lang="en-US" b="1" i="0" u="none" strike="noStrike" cap="none" baseline="0">
                          <a:solidFill>
                            <a:schemeClr val="dk1"/>
                          </a:solidFill>
                          <a:latin typeface="Times New Roman"/>
                          <a:ea typeface="Times New Roman"/>
                          <a:cs typeface="Times New Roman"/>
                          <a:sym typeface="Times New Roman"/>
                        </a:rPr>
                        <a:t>)</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76225">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Ad Design Costs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$800.00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77825">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Media Costs (24 ads @ $328)</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$7800.00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63525">
                <a:tc gridSpan="3">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Direct Mail (Brochures and Special Occasions)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77825">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Distribution (</a:t>
                      </a:r>
                      <a:r>
                        <a:rPr lang="en-US">
                          <a:solidFill>
                            <a:schemeClr val="dk1"/>
                          </a:solidFill>
                          <a:latin typeface="Times New Roman"/>
                          <a:ea typeface="Times New Roman"/>
                          <a:cs typeface="Times New Roman"/>
                          <a:sym typeface="Times New Roman"/>
                        </a:rPr>
                        <a:t>10,</a:t>
                      </a:r>
                      <a:r>
                        <a:rPr lang="en-US" b="0" i="0" u="none" strike="noStrike" cap="none" baseline="0">
                          <a:solidFill>
                            <a:schemeClr val="dk1"/>
                          </a:solidFill>
                          <a:latin typeface="Times New Roman"/>
                          <a:ea typeface="Times New Roman"/>
                          <a:cs typeface="Times New Roman"/>
                          <a:sym typeface="Times New Roman"/>
                        </a:rPr>
                        <a:t>,000 @ $.50 per piece @ $.27 postage)</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5</a:t>
                      </a:r>
                      <a:r>
                        <a:rPr lang="en-US" b="0" i="0" u="none" strike="noStrike" cap="none" baseline="0">
                          <a:solidFill>
                            <a:schemeClr val="dk1"/>
                          </a:solidFill>
                          <a:latin typeface="Times New Roman"/>
                          <a:ea typeface="Times New Roman"/>
                          <a:cs typeface="Times New Roman"/>
                          <a:sym typeface="Times New Roman"/>
                        </a:rPr>
                        <a:t>,</a:t>
                      </a:r>
                      <a:r>
                        <a:rPr lang="en-US">
                          <a:solidFill>
                            <a:schemeClr val="dk1"/>
                          </a:solidFill>
                          <a:latin typeface="Times New Roman"/>
                          <a:ea typeface="Times New Roman"/>
                          <a:cs typeface="Times New Roman"/>
                          <a:sym typeface="Times New Roman"/>
                        </a:rPr>
                        <a:t>70</a:t>
                      </a:r>
                      <a:r>
                        <a:rPr lang="en-US" b="0" i="0" u="none" strike="noStrike" cap="none" baseline="0">
                          <a:solidFill>
                            <a:schemeClr val="dk1"/>
                          </a:solidFill>
                          <a:latin typeface="Times New Roman"/>
                          <a:ea typeface="Times New Roman"/>
                          <a:cs typeface="Times New Roman"/>
                          <a:sym typeface="Times New Roman"/>
                        </a:rPr>
                        <a:t>0.00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74650">
                <a:tc gridSpan="3">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Radio (QMIX 103 / Adult Contemporary &amp; WTIU/NPR)</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76225">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Media Costs (</a:t>
                      </a:r>
                      <a:r>
                        <a:rPr lang="en-US">
                          <a:solidFill>
                            <a:schemeClr val="dk1"/>
                          </a:solidFill>
                          <a:latin typeface="Times New Roman"/>
                          <a:ea typeface="Times New Roman"/>
                          <a:cs typeface="Times New Roman"/>
                          <a:sym typeface="Times New Roman"/>
                        </a:rPr>
                        <a:t>5</a:t>
                      </a:r>
                      <a:r>
                        <a:rPr lang="en-US" b="0" i="0" u="none" strike="noStrike" cap="none" baseline="0">
                          <a:solidFill>
                            <a:schemeClr val="dk1"/>
                          </a:solidFill>
                          <a:latin typeface="Times New Roman"/>
                          <a:ea typeface="Times New Roman"/>
                          <a:cs typeface="Times New Roman"/>
                          <a:sym typeface="Times New Roman"/>
                        </a:rPr>
                        <a:t>00 :30 second ads @ $6.20 per spot)</a:t>
                      </a:r>
                    </a:p>
                  </a:txBody>
                  <a:tcPr marL="0" marR="0" marT="0" marB="0">
                    <a:lnT w="12700"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$3,</a:t>
                      </a:r>
                      <a:r>
                        <a:rPr lang="en-US">
                          <a:solidFill>
                            <a:schemeClr val="dk1"/>
                          </a:solidFill>
                          <a:latin typeface="Times New Roman"/>
                          <a:ea typeface="Times New Roman"/>
                          <a:cs typeface="Times New Roman"/>
                          <a:sym typeface="Times New Roman"/>
                        </a:rPr>
                        <a:t>10</a:t>
                      </a:r>
                      <a:r>
                        <a:rPr lang="en-US" b="0" i="0" u="none" strike="noStrike" cap="none" baseline="0">
                          <a:solidFill>
                            <a:schemeClr val="dk1"/>
                          </a:solidFill>
                          <a:latin typeface="Times New Roman"/>
                          <a:ea typeface="Times New Roman"/>
                          <a:cs typeface="Times New Roman"/>
                          <a:sym typeface="Times New Roman"/>
                        </a:rPr>
                        <a:t>0.00</a:t>
                      </a:r>
                    </a:p>
                  </a:txBody>
                  <a:tcPr marL="0" marR="0" marT="0" marB="0">
                    <a:lnT w="12700"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r>
              <a:tr h="376225">
                <a:tc gridSpan="2">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Total Annual Advertising and Media Costs                                     </a:t>
                      </a:r>
                    </a:p>
                  </a:txBody>
                  <a:tcPr marL="0" marR="0" marT="0" marB="0">
                    <a:lnT w="38100"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c hMerge="1">
                  <a:txBody>
                    <a:bodyPr/>
                    <a:lstStyle/>
                    <a:p>
                      <a:endParaRPr lang="en-US"/>
                    </a:p>
                  </a:txBody>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latin typeface="Times New Roman"/>
                          <a:ea typeface="Times New Roman"/>
                          <a:cs typeface="Times New Roman"/>
                          <a:sym typeface="Times New Roman"/>
                        </a:rPr>
                        <a:t>$20,600</a:t>
                      </a:r>
                    </a:p>
                  </a:txBody>
                  <a:tcPr marL="0" marR="0" marT="0" marB="0">
                    <a:lnT w="38100"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r>
              <a:tr h="376225">
                <a:tc gridSpan="2">
                  <a:txBody>
                    <a:bodyPr/>
                    <a:lstStyle/>
                    <a:p>
                      <a:pPr marL="0" marR="0" indent="0" algn="l" rtl="0">
                        <a:lnSpc>
                          <a:spcPct val="100000"/>
                        </a:lnSpc>
                        <a:spcBef>
                          <a:spcPts val="0"/>
                        </a:spcBef>
                        <a:spcAft>
                          <a:spcPts val="0"/>
                        </a:spcAft>
                        <a:buNone/>
                      </a:pPr>
                      <a:endParaRPr b="1" i="0" u="none" strike="noStrike" cap="none" baseline="0">
                        <a:solidFill>
                          <a:schemeClr val="dk1"/>
                        </a:solidFill>
                        <a:latin typeface="Times New Roman"/>
                        <a:ea typeface="Times New Roman"/>
                        <a:cs typeface="Times New Roman"/>
                        <a:sym typeface="Times New Roman"/>
                      </a:endParaRPr>
                    </a:p>
                  </a:txBody>
                  <a:tcPr marL="0" marR="0" marT="0" marB="0">
                    <a:lnT w="38100"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c hMerge="1">
                  <a:txBody>
                    <a:bodyPr/>
                    <a:lstStyle/>
                    <a:p>
                      <a:endParaRPr lang="en-US"/>
                    </a:p>
                  </a:txBody>
                  <a:tcPr/>
                </a:tc>
                <a:tc>
                  <a:txBody>
                    <a:bodyPr/>
                    <a:lstStyle/>
                    <a:p>
                      <a:pPr marL="0" marR="0" indent="0" algn="r" rtl="0">
                        <a:lnSpc>
                          <a:spcPct val="100000"/>
                        </a:lnSpc>
                        <a:spcBef>
                          <a:spcPts val="0"/>
                        </a:spcBef>
                        <a:spcAft>
                          <a:spcPts val="0"/>
                        </a:spcAft>
                        <a:buNone/>
                      </a:pPr>
                      <a:endParaRPr>
                        <a:latin typeface="Times New Roman"/>
                        <a:ea typeface="Times New Roman"/>
                        <a:cs typeface="Times New Roman"/>
                        <a:sym typeface="Times New Roman"/>
                      </a:endParaRPr>
                    </a:p>
                  </a:txBody>
                  <a:tcPr marL="0" marR="0" marT="0" marB="0">
                    <a:lnT w="38100" cap="flat" cmpd="sng">
                      <a:solidFill>
                        <a:schemeClr val="dk1"/>
                      </a:solidFill>
                      <a:prstDash val="solid"/>
                      <a:round/>
                      <a:headEnd type="none" w="med" len="med"/>
                      <a:tailEnd type="none" w="med" len="med"/>
                    </a:lnT>
                    <a:lnB w="38100" cap="flat" cmpd="sng">
                      <a:solidFill>
                        <a:schemeClr val="dk1"/>
                      </a:solidFill>
                      <a:prstDash val="solid"/>
                      <a:round/>
                      <a:headEnd type="none" w="med" len="med"/>
                      <a:tailEnd type="none" w="med" len="med"/>
                    </a:lnB>
                  </a:tcPr>
                </a:tc>
              </a:tr>
              <a:tr h="376225">
                <a:tc gridSpan="2">
                  <a:txBody>
                    <a:bodyPr/>
                    <a:lstStyle/>
                    <a:p>
                      <a:pPr marL="0" marR="0" indent="0" algn="l" rtl="0">
                        <a:lnSpc>
                          <a:spcPct val="100000"/>
                        </a:lnSpc>
                        <a:spcBef>
                          <a:spcPts val="0"/>
                        </a:spcBef>
                        <a:spcAft>
                          <a:spcPts val="0"/>
                        </a:spcAft>
                        <a:buNone/>
                      </a:pPr>
                      <a:endParaRPr b="1" i="0" u="none" strike="noStrike" cap="none" baseline="0">
                        <a:solidFill>
                          <a:schemeClr val="dk1"/>
                        </a:solidFill>
                        <a:latin typeface="Times New Roman"/>
                        <a:ea typeface="Times New Roman"/>
                        <a:cs typeface="Times New Roman"/>
                        <a:sym typeface="Times New Roman"/>
                      </a:endParaRPr>
                    </a:p>
                  </a:txBody>
                  <a:tcPr marL="0" marR="0" marT="0" marB="0">
                    <a:lnT w="381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hMerge="1">
                  <a:txBody>
                    <a:bodyPr/>
                    <a:lstStyle/>
                    <a:p>
                      <a:endParaRPr lang="en-US"/>
                    </a:p>
                  </a:txBody>
                  <a:tcPr/>
                </a:tc>
                <a:tc>
                  <a:txBody>
                    <a:bodyPr/>
                    <a:lstStyle/>
                    <a:p>
                      <a:pPr marL="0" marR="0" indent="0" algn="r" rtl="0">
                        <a:lnSpc>
                          <a:spcPct val="100000"/>
                        </a:lnSpc>
                        <a:spcBef>
                          <a:spcPts val="0"/>
                        </a:spcBef>
                        <a:spcAft>
                          <a:spcPts val="0"/>
                        </a:spcAft>
                        <a:buNone/>
                      </a:pPr>
                      <a:endParaRPr>
                        <a:latin typeface="Times New Roman"/>
                        <a:ea typeface="Times New Roman"/>
                        <a:cs typeface="Times New Roman"/>
                        <a:sym typeface="Times New Roman"/>
                      </a:endParaRPr>
                    </a:p>
                  </a:txBody>
                  <a:tcPr marL="0" marR="0" marT="0" marB="0">
                    <a:lnT w="381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8899455"/>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a:t>
            </a:r>
            <a:r>
              <a:rPr lang="en-US" sz="4400">
                <a:solidFill>
                  <a:schemeClr val="dk2"/>
                </a:solidFill>
                <a:latin typeface="Times New Roman"/>
                <a:ea typeface="Times New Roman"/>
                <a:cs typeface="Times New Roman"/>
                <a:sym typeface="Times New Roman"/>
              </a:rPr>
              <a:t>Inner Workings</a:t>
            </a:r>
          </a:p>
        </p:txBody>
      </p:sp>
      <p:sp>
        <p:nvSpPr>
          <p:cNvPr id="153" name="Shape 153"/>
          <p:cNvSpPr txBox="1">
            <a:spLocks noGrp="1"/>
          </p:cNvSpPr>
          <p:nvPr>
            <p:ph type="body" idx="1"/>
          </p:nvPr>
        </p:nvSpPr>
        <p:spPr>
          <a:xfrm>
            <a:off x="457200" y="1500187"/>
            <a:ext cx="8229600" cy="45261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None/>
            </a:pPr>
            <a:r>
              <a:rPr lang="en-US" sz="3000" dirty="0">
                <a:solidFill>
                  <a:schemeClr val="dk1"/>
                </a:solidFill>
                <a:latin typeface="Times New Roman"/>
                <a:ea typeface="Times New Roman"/>
                <a:cs typeface="Times New Roman"/>
                <a:sym typeface="Times New Roman"/>
              </a:rPr>
              <a:t>Production will be in a facility at Ranger Enterprises Bldg. 2 , Seymour IN 47274. We will be sharing this with another start-ups. </a:t>
            </a:r>
          </a:p>
          <a:p>
            <a:pPr marL="0" marR="0" lvl="0" indent="0" algn="l" rtl="0">
              <a:lnSpc>
                <a:spcPct val="80000"/>
              </a:lnSpc>
              <a:spcBef>
                <a:spcPts val="0"/>
              </a:spcBef>
              <a:spcAft>
                <a:spcPts val="0"/>
              </a:spcAft>
              <a:buNone/>
            </a:pPr>
            <a:r>
              <a:rPr lang="en-US" sz="3000" dirty="0">
                <a:solidFill>
                  <a:schemeClr val="dk1"/>
                </a:solidFill>
                <a:latin typeface="Times New Roman"/>
                <a:ea typeface="Times New Roman"/>
                <a:cs typeface="Times New Roman"/>
                <a:sym typeface="Times New Roman"/>
              </a:rPr>
              <a:t>Production will be Monday through Friday 8-5, growing as needed.</a:t>
            </a:r>
          </a:p>
          <a:p>
            <a:pPr marL="0" marR="0" lvl="0" indent="0" algn="l" rtl="0">
              <a:lnSpc>
                <a:spcPct val="80000"/>
              </a:lnSpc>
              <a:spcBef>
                <a:spcPts val="0"/>
              </a:spcBef>
              <a:spcAft>
                <a:spcPts val="0"/>
              </a:spcAft>
              <a:buNone/>
            </a:pPr>
            <a:endParaRPr sz="3000" dirty="0">
              <a:solidFill>
                <a:schemeClr val="dk1"/>
              </a:solidFill>
              <a:latin typeface="Times New Roman"/>
              <a:ea typeface="Times New Roman"/>
              <a:cs typeface="Times New Roman"/>
              <a:sym typeface="Times New Roman"/>
            </a:endParaRPr>
          </a:p>
          <a:p>
            <a:pPr marL="0" marR="0" lvl="0" indent="0" algn="l" rtl="0">
              <a:lnSpc>
                <a:spcPct val="80000"/>
              </a:lnSpc>
              <a:spcBef>
                <a:spcPts val="0"/>
              </a:spcBef>
              <a:spcAft>
                <a:spcPts val="0"/>
              </a:spcAft>
              <a:buClr>
                <a:schemeClr val="dk1"/>
              </a:buClr>
              <a:buSzPct val="100000"/>
              <a:buNone/>
            </a:pPr>
            <a:endParaRPr lang="en-US" sz="3000" dirty="0">
              <a:solidFill>
                <a:schemeClr val="dk1"/>
              </a:solidFill>
              <a:latin typeface="Times New Roman"/>
              <a:ea typeface="Times New Roman"/>
              <a:cs typeface="Times New Roman"/>
              <a:sym typeface="Times New Roman"/>
            </a:endParaRPr>
          </a:p>
          <a:p>
            <a:pPr marL="0" marR="0" lvl="0" indent="0" algn="l" rtl="0">
              <a:lnSpc>
                <a:spcPct val="80000"/>
              </a:lnSpc>
              <a:spcBef>
                <a:spcPts val="0"/>
              </a:spcBef>
              <a:spcAft>
                <a:spcPts val="0"/>
              </a:spcAft>
              <a:buNone/>
            </a:pPr>
            <a:endParaRPr lang="en-US" sz="3000" b="0" i="0" u="none" strike="noStrike" cap="none" baseline="0"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676821240"/>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Industry</a:t>
            </a:r>
          </a:p>
        </p:txBody>
      </p:sp>
      <p:sp>
        <p:nvSpPr>
          <p:cNvPr id="125" name="Shape 125"/>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lvl="0" indent="38100" rtl="0">
              <a:lnSpc>
                <a:spcPct val="122000"/>
              </a:lnSpc>
              <a:spcBef>
                <a:spcPts val="0"/>
              </a:spcBef>
              <a:spcAft>
                <a:spcPts val="800"/>
              </a:spcAft>
              <a:buClr>
                <a:schemeClr val="dk1"/>
              </a:buClr>
              <a:buSzPct val="100000"/>
              <a:buFont typeface="Times New Roman"/>
              <a:buChar char="•"/>
            </a:pPr>
            <a:r>
              <a:rPr lang="en-US" sz="2400">
                <a:solidFill>
                  <a:srgbClr val="183061"/>
                </a:solidFill>
                <a:highlight>
                  <a:srgbClr val="FFFFFF"/>
                </a:highlight>
                <a:latin typeface="Times New Roman"/>
                <a:ea typeface="Times New Roman"/>
                <a:cs typeface="Times New Roman"/>
                <a:sym typeface="Times New Roman"/>
              </a:rPr>
              <a:t>Leather and Allied Product Manufacturing- Manufacturing leather and similar material.</a:t>
            </a:r>
          </a:p>
          <a:p>
            <a:pPr marL="342900" marR="0" lvl="0" indent="-304800" algn="l" rtl="0">
              <a:lnSpc>
                <a:spcPct val="122000"/>
              </a:lnSpc>
              <a:spcBef>
                <a:spcPts val="0"/>
              </a:spcBef>
              <a:spcAft>
                <a:spcPts val="800"/>
              </a:spcAft>
              <a:buClr>
                <a:schemeClr val="dk1"/>
              </a:buClr>
              <a:buSzPct val="100000"/>
              <a:buFont typeface="Times New Roman"/>
              <a:buChar char="•"/>
            </a:pPr>
            <a:r>
              <a:rPr lang="en-US" sz="2400">
                <a:solidFill>
                  <a:srgbClr val="183061"/>
                </a:solidFill>
                <a:highlight>
                  <a:srgbClr val="FFFFFF"/>
                </a:highlight>
                <a:latin typeface="Times New Roman"/>
                <a:ea typeface="Times New Roman"/>
                <a:cs typeface="Times New Roman"/>
                <a:sym typeface="Times New Roman"/>
              </a:rPr>
              <a:t> NAICS 316</a:t>
            </a:r>
          </a:p>
          <a:p>
            <a:pPr marL="342900" marR="0" lvl="0" indent="-304800" algn="l" rtl="0">
              <a:lnSpc>
                <a:spcPct val="80000"/>
              </a:lnSpc>
              <a:spcBef>
                <a:spcPts val="0"/>
              </a:spcBef>
              <a:spcAft>
                <a:spcPts val="0"/>
              </a:spcAft>
              <a:buClr>
                <a:schemeClr val="dk1"/>
              </a:buClr>
              <a:buSzPct val="100000"/>
              <a:buFont typeface="Times New Roman"/>
              <a:buChar char="•"/>
            </a:pPr>
            <a:r>
              <a:rPr lang="en-US" sz="2400">
                <a:solidFill>
                  <a:srgbClr val="183061"/>
                </a:solidFill>
                <a:highlight>
                  <a:srgbClr val="FFFFFF"/>
                </a:highlight>
                <a:latin typeface="Times New Roman"/>
                <a:ea typeface="Times New Roman"/>
                <a:cs typeface="Times New Roman"/>
                <a:sym typeface="Times New Roman"/>
              </a:rPr>
              <a:t>The projections of the industry are to stay in America and not be sent off to foreign places. Manufacturing is becoming more efficient, cheaper and easier. </a:t>
            </a:r>
          </a:p>
          <a:p>
            <a:pPr marL="342900" marR="0" lvl="0" indent="-304800" algn="l" rtl="0">
              <a:lnSpc>
                <a:spcPct val="80000"/>
              </a:lnSpc>
              <a:spcBef>
                <a:spcPts val="0"/>
              </a:spcBef>
              <a:spcAft>
                <a:spcPts val="0"/>
              </a:spcAft>
              <a:buClr>
                <a:schemeClr val="dk1"/>
              </a:buClr>
              <a:buSzPct val="100000"/>
              <a:buFont typeface="Times New Roman"/>
              <a:buChar char="•"/>
            </a:pPr>
            <a:r>
              <a:rPr lang="en-US" sz="2400">
                <a:solidFill>
                  <a:srgbClr val="183061"/>
                </a:solidFill>
                <a:highlight>
                  <a:srgbClr val="FFFFFF"/>
                </a:highlight>
                <a:latin typeface="Times New Roman"/>
                <a:ea typeface="Times New Roman"/>
                <a:cs typeface="Times New Roman"/>
                <a:sym typeface="Times New Roman"/>
              </a:rPr>
              <a:t>The labor has increased 15% in the last 5 years.</a:t>
            </a:r>
          </a:p>
          <a:p>
            <a:pPr marL="0" marR="0" lvl="0" indent="0" algn="l" rtl="0">
              <a:lnSpc>
                <a:spcPct val="80000"/>
              </a:lnSpc>
              <a:spcBef>
                <a:spcPts val="600"/>
              </a:spcBef>
              <a:spcAft>
                <a:spcPts val="0"/>
              </a:spcAft>
              <a:buNone/>
            </a:pPr>
            <a:endParaRPr sz="2400">
              <a:latin typeface="Times New Roman"/>
              <a:ea typeface="Times New Roman"/>
              <a:cs typeface="Times New Roman"/>
              <a:sym typeface="Times New Roman"/>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Location</a:t>
            </a:r>
          </a:p>
        </p:txBody>
      </p:sp>
      <p:sp>
        <p:nvSpPr>
          <p:cNvPr id="186" name="Shape 186"/>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lvl="0" indent="0" rtl="0">
              <a:lnSpc>
                <a:spcPct val="80000"/>
              </a:lnSpc>
              <a:spcBef>
                <a:spcPts val="0"/>
              </a:spcBef>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Production will be in a facility at Ranger Enterprises Bldg. 2 , Seymour IN 47274</a:t>
            </a:r>
          </a:p>
          <a:p>
            <a:pPr lvl="0" indent="0" rtl="0">
              <a:lnSpc>
                <a:spcPct val="80000"/>
              </a:lnSpc>
              <a:spcBef>
                <a:spcPts val="0"/>
              </a:spcBef>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Sharing with the 2 other start ups.</a:t>
            </a:r>
          </a:p>
          <a:p>
            <a:pPr lvl="0" indent="0" rtl="0">
              <a:lnSpc>
                <a:spcPct val="80000"/>
              </a:lnSpc>
              <a:spcBef>
                <a:spcPts val="0"/>
              </a:spcBef>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Convenient because is in town.</a:t>
            </a:r>
          </a:p>
          <a:p>
            <a:pPr lvl="0" indent="0" rtl="0">
              <a:lnSpc>
                <a:spcPct val="80000"/>
              </a:lnSpc>
              <a:spcBef>
                <a:spcPts val="0"/>
              </a:spcBef>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Around many other factories.</a:t>
            </a:r>
          </a:p>
        </p:txBody>
      </p:sp>
    </p:spTree>
    <p:extLst>
      <p:ext uri="{BB962C8B-B14F-4D97-AF65-F5344CB8AC3E}">
        <p14:creationId xmlns:p14="http://schemas.microsoft.com/office/powerpoint/2010/main" val="2613800180"/>
      </p:ext>
    </p:extLst>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88912"/>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a:t>
            </a:r>
            <a:r>
              <a:rPr lang="en-US" sz="4400">
                <a:solidFill>
                  <a:schemeClr val="dk2"/>
                </a:solidFill>
                <a:latin typeface="Times New Roman"/>
                <a:ea typeface="Times New Roman"/>
                <a:cs typeface="Times New Roman"/>
                <a:sym typeface="Times New Roman"/>
              </a:rPr>
              <a:t> Management Team</a:t>
            </a:r>
          </a:p>
        </p:txBody>
      </p:sp>
      <p:sp>
        <p:nvSpPr>
          <p:cNvPr id="146" name="Shape 146"/>
          <p:cNvSpPr txBox="1">
            <a:spLocks noGrp="1"/>
          </p:cNvSpPr>
          <p:nvPr>
            <p:ph type="body" idx="1"/>
          </p:nvPr>
        </p:nvSpPr>
        <p:spPr>
          <a:xfrm>
            <a:off x="313850" y="1528687"/>
            <a:ext cx="8229600" cy="45261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0" marR="0" lvl="0" indent="0" algn="l" rtl="0">
              <a:lnSpc>
                <a:spcPct val="8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0" marR="0" lvl="0" indent="0" algn="l" rtl="0">
              <a:lnSpc>
                <a:spcPct val="8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0" marR="0" lvl="0" indent="0" algn="l" rtl="0">
              <a:lnSpc>
                <a:spcPct val="80000"/>
              </a:lnSpc>
              <a:spcBef>
                <a:spcPts val="600"/>
              </a:spcBef>
              <a:spcAft>
                <a:spcPts val="0"/>
              </a:spcAft>
              <a:buNone/>
            </a:pPr>
            <a:endParaRPr/>
          </a:p>
        </p:txBody>
      </p:sp>
      <p:graphicFrame>
        <p:nvGraphicFramePr>
          <p:cNvPr id="147" name="Shape 147"/>
          <p:cNvGraphicFramePr/>
          <p:nvPr/>
        </p:nvGraphicFramePr>
        <p:xfrm>
          <a:off x="940900" y="1731175"/>
          <a:ext cx="7602550" cy="2725225"/>
        </p:xfrm>
        <a:graphic>
          <a:graphicData uri="http://schemas.openxmlformats.org/drawingml/2006/table">
            <a:tbl>
              <a:tblPr>
                <a:noFill/>
              </a:tblPr>
              <a:tblGrid>
                <a:gridCol w="3886825"/>
                <a:gridCol w="3715725"/>
              </a:tblGrid>
              <a:tr h="1654900">
                <a:tc>
                  <a:txBody>
                    <a:bodyPr/>
                    <a:lstStyle/>
                    <a:p>
                      <a:pPr rtl="0">
                        <a:spcBef>
                          <a:spcPts val="0"/>
                        </a:spcBef>
                        <a:buNone/>
                      </a:pPr>
                      <a:r>
                        <a:rPr lang="en-US"/>
                        <a:t>J</a:t>
                      </a:r>
                      <a:r>
                        <a:rPr lang="en-US" sz="1800"/>
                        <a:t>acob Ahlbrand-  </a:t>
                      </a:r>
                      <a:r>
                        <a:rPr lang="en-US" sz="1800" i="1"/>
                        <a:t>Head of Sales and Distribution.</a:t>
                      </a:r>
                    </a:p>
                    <a:p>
                      <a:pPr marL="457200" lvl="0" indent="-342900">
                        <a:spcBef>
                          <a:spcPts val="0"/>
                        </a:spcBef>
                        <a:buSzPct val="100000"/>
                        <a:buChar char="●"/>
                      </a:pPr>
                      <a:r>
                        <a:rPr lang="en-US" sz="1800"/>
                        <a:t>Will overlook sales and take care of shipping</a:t>
                      </a:r>
                    </a:p>
                  </a:txBody>
                  <a:tcPr marL="91425" marR="91425" marT="91425" marB="91425"/>
                </a:tc>
                <a:tc>
                  <a:txBody>
                    <a:bodyPr/>
                    <a:lstStyle/>
                    <a:p>
                      <a:pPr rtl="0">
                        <a:spcBef>
                          <a:spcPts val="0"/>
                        </a:spcBef>
                        <a:buNone/>
                      </a:pPr>
                      <a:r>
                        <a:rPr lang="en-US"/>
                        <a:t>N</a:t>
                      </a:r>
                      <a:r>
                        <a:rPr lang="en-US" sz="1800"/>
                        <a:t>ick Booth - </a:t>
                      </a:r>
                      <a:r>
                        <a:rPr lang="en-US" sz="1800" i="1"/>
                        <a:t>Head of Production</a:t>
                      </a:r>
                    </a:p>
                    <a:p>
                      <a:pPr marL="457200" lvl="0" indent="-342900">
                        <a:spcBef>
                          <a:spcPts val="0"/>
                        </a:spcBef>
                        <a:buSzPct val="100000"/>
                        <a:buChar char="●"/>
                      </a:pPr>
                      <a:r>
                        <a:rPr lang="en-US" sz="1800"/>
                        <a:t>will make sure we have enough employers and time to have products done on time</a:t>
                      </a:r>
                    </a:p>
                  </a:txBody>
                  <a:tcPr marL="91425" marR="91425" marT="91425" marB="91425"/>
                </a:tc>
              </a:tr>
              <a:tr h="1070325">
                <a:tc>
                  <a:txBody>
                    <a:bodyPr/>
                    <a:lstStyle/>
                    <a:p>
                      <a:pPr>
                        <a:spcBef>
                          <a:spcPts val="0"/>
                        </a:spcBef>
                        <a:buNone/>
                      </a:pPr>
                      <a:r>
                        <a:rPr lang="en-US" sz="1800"/>
                        <a:t>Will higher a financial team to pay all bills and taxes, collect money and transfer to banks.</a:t>
                      </a:r>
                    </a:p>
                  </a:txBody>
                  <a:tcPr marL="91425" marR="91425" marT="91425" marB="91425"/>
                </a:tc>
                <a:tc>
                  <a:txBody>
                    <a:bodyPr/>
                    <a:lstStyle/>
                    <a:p>
                      <a:pPr>
                        <a:spcBef>
                          <a:spcPts val="0"/>
                        </a:spcBef>
                        <a:buNone/>
                      </a:pPr>
                      <a:endParaRPr/>
                    </a:p>
                  </a:txBody>
                  <a:tcPr marL="91425" marR="91425" marT="91425" marB="91425"/>
                </a:tc>
              </a:tr>
            </a:tbl>
          </a:graphicData>
        </a:graphic>
      </p:graphicFrame>
    </p:spTree>
    <p:extLst>
      <p:ext uri="{BB962C8B-B14F-4D97-AF65-F5344CB8AC3E}">
        <p14:creationId xmlns:p14="http://schemas.microsoft.com/office/powerpoint/2010/main" val="2340433465"/>
      </p:ext>
    </p:extLst>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Core Scores </a:t>
            </a:r>
          </a:p>
        </p:txBody>
      </p:sp>
      <p:sp>
        <p:nvSpPr>
          <p:cNvPr id="213" name="Shape 213"/>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800100" indent="-342900">
              <a:lnSpc>
                <a:spcPct val="90000"/>
              </a:lnSpc>
              <a:spcBef>
                <a:spcPts val="440"/>
              </a:spcBef>
            </a:pPr>
            <a:r>
              <a:rPr lang="en-US" sz="3200" dirty="0" smtClean="0">
                <a:latin typeface="Times New Roman"/>
                <a:ea typeface="Times New Roman"/>
                <a:cs typeface="Times New Roman"/>
                <a:sym typeface="Times New Roman"/>
              </a:rPr>
              <a:t>We will record monthly sales.</a:t>
            </a:r>
          </a:p>
          <a:p>
            <a:pPr marL="800100" indent="-342900">
              <a:lnSpc>
                <a:spcPct val="90000"/>
              </a:lnSpc>
              <a:spcBef>
                <a:spcPts val="440"/>
              </a:spcBef>
            </a:pPr>
            <a:r>
              <a:rPr lang="en-US" sz="3200" dirty="0" smtClean="0">
                <a:latin typeface="Times New Roman"/>
                <a:ea typeface="Times New Roman"/>
                <a:cs typeface="Times New Roman"/>
                <a:sym typeface="Times New Roman"/>
              </a:rPr>
              <a:t>We will document return customers</a:t>
            </a:r>
          </a:p>
          <a:p>
            <a:pPr marL="800100" indent="-342900">
              <a:lnSpc>
                <a:spcPct val="90000"/>
              </a:lnSpc>
              <a:spcBef>
                <a:spcPts val="440"/>
              </a:spcBef>
            </a:pPr>
            <a:r>
              <a:rPr lang="en-US" sz="3200" dirty="0" smtClean="0">
                <a:latin typeface="Times New Roman"/>
                <a:ea typeface="Times New Roman"/>
                <a:cs typeface="Times New Roman"/>
                <a:sym typeface="Times New Roman"/>
              </a:rPr>
              <a:t>We will keep track of our different target markets</a:t>
            </a:r>
          </a:p>
          <a:p>
            <a:pPr marL="800100" indent="-342900">
              <a:lnSpc>
                <a:spcPct val="90000"/>
              </a:lnSpc>
              <a:spcBef>
                <a:spcPts val="440"/>
              </a:spcBef>
            </a:pPr>
            <a:r>
              <a:rPr lang="en-US" sz="3200" dirty="0" smtClean="0">
                <a:latin typeface="Times New Roman"/>
                <a:ea typeface="Times New Roman"/>
                <a:cs typeface="Times New Roman"/>
                <a:sym typeface="Times New Roman"/>
              </a:rPr>
              <a:t>Surveys will be sent to all customers to determine how well our cover is working.</a:t>
            </a:r>
          </a:p>
        </p:txBody>
      </p:sp>
    </p:spTree>
    <p:extLst>
      <p:ext uri="{BB962C8B-B14F-4D97-AF65-F5344CB8AC3E}">
        <p14:creationId xmlns:p14="http://schemas.microsoft.com/office/powerpoint/2010/main" val="3730511346"/>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Risk Management</a:t>
            </a:r>
          </a:p>
        </p:txBody>
      </p:sp>
      <p:sp>
        <p:nvSpPr>
          <p:cNvPr id="199" name="Shape 199"/>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342900" marR="0" lvl="0" indent="-304800" algn="l" rtl="0">
              <a:lnSpc>
                <a:spcPct val="90000"/>
              </a:lnSpc>
              <a:spcBef>
                <a:spcPts val="60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We will need Property Insurance we will split with our other 2 start ups from with Liberty Mutual.</a:t>
            </a:r>
          </a:p>
          <a:p>
            <a:pPr marL="342900" marR="0" lvl="0" indent="-304800" algn="l" rtl="0">
              <a:lnSpc>
                <a:spcPct val="90000"/>
              </a:lnSpc>
              <a:spcBef>
                <a:spcPts val="60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We will need Health Care and people insurance for our workers from State Farm.</a:t>
            </a:r>
          </a:p>
          <a:p>
            <a:pPr marL="342900" marR="0" lvl="0" indent="-304800" algn="l" rtl="0">
              <a:lnSpc>
                <a:spcPct val="90000"/>
              </a:lnSpc>
              <a:spcBef>
                <a:spcPts val="60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We will have liability insurance from Progressive.</a:t>
            </a:r>
          </a:p>
          <a:p>
            <a:pPr marL="342900" marR="0" lvl="0" indent="-190500" algn="l" rtl="0">
              <a:spcBef>
                <a:spcPts val="480"/>
              </a:spcBef>
              <a:spcAft>
                <a:spcPts val="0"/>
              </a:spcAft>
              <a:buClr>
                <a:schemeClr val="dk1"/>
              </a:buClr>
              <a:buFont typeface="Times New Roman"/>
              <a:buNone/>
            </a:pPr>
            <a:endParaRPr sz="24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85749655"/>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609600" y="152400"/>
            <a:ext cx="8229600" cy="1143000"/>
          </a:xfrm>
          <a:prstGeom prst="rect">
            <a:avLst/>
          </a:prstGeom>
        </p:spPr>
        <p:txBody>
          <a:bodyPr lIns="91425" tIns="91425" rIns="91425" bIns="91425" anchor="ctr" anchorCtr="0">
            <a:noAutofit/>
          </a:bodyPr>
          <a:lstStyle/>
          <a:p>
            <a:pPr>
              <a:spcBef>
                <a:spcPts val="0"/>
              </a:spcBef>
              <a:buNone/>
            </a:pPr>
            <a:r>
              <a:rPr lang="en-US" sz="4400">
                <a:latin typeface="Times New Roman"/>
                <a:ea typeface="Times New Roman"/>
                <a:cs typeface="Times New Roman"/>
                <a:sym typeface="Times New Roman"/>
              </a:rPr>
              <a:t>Legal Structure  </a:t>
            </a:r>
          </a:p>
        </p:txBody>
      </p:sp>
      <p:graphicFrame>
        <p:nvGraphicFramePr>
          <p:cNvPr id="192" name="Shape 192"/>
          <p:cNvGraphicFramePr/>
          <p:nvPr/>
        </p:nvGraphicFramePr>
        <p:xfrm>
          <a:off x="1057450" y="1143000"/>
          <a:ext cx="7324550" cy="5310125"/>
        </p:xfrm>
        <a:graphic>
          <a:graphicData uri="http://schemas.openxmlformats.org/drawingml/2006/table">
            <a:tbl>
              <a:tblPr>
                <a:noFill/>
                <a:tableStyleId>{A8F89AC1-BF98-491E-B0A2-8444CD6B8E09}</a:tableStyleId>
              </a:tblPr>
              <a:tblGrid>
                <a:gridCol w="7324550"/>
              </a:tblGrid>
              <a:tr h="521625">
                <a:tc>
                  <a:txBody>
                    <a:bodyPr/>
                    <a:lstStyle/>
                    <a:p>
                      <a:pPr marL="0" marR="0" lvl="0" indent="0" rtl="0">
                        <a:lnSpc>
                          <a:spcPct val="100000"/>
                        </a:lnSpc>
                        <a:spcBef>
                          <a:spcPts val="0"/>
                        </a:spcBef>
                        <a:spcAft>
                          <a:spcPts val="0"/>
                        </a:spcAft>
                        <a:buClr>
                          <a:schemeClr val="dk1"/>
                        </a:buClr>
                        <a:buSzPct val="25000"/>
                        <a:buFont typeface="Arial"/>
                        <a:buNone/>
                      </a:pPr>
                      <a:r>
                        <a:rPr lang="en-US">
                          <a:solidFill>
                            <a:schemeClr val="dk1"/>
                          </a:solidFill>
                          <a:latin typeface="Times New Roman"/>
                          <a:ea typeface="Times New Roman"/>
                          <a:cs typeface="Times New Roman"/>
                          <a:sym typeface="Times New Roman"/>
                        </a:rPr>
                        <a:t>General Partnership.</a:t>
                      </a:r>
                    </a:p>
                  </a:txBody>
                  <a:tcPr marL="0" marR="0" marT="0" marB="0"/>
                </a:tc>
              </a:tr>
              <a:tr h="478850">
                <a:tc>
                  <a:txBody>
                    <a:bodyPr/>
                    <a:lstStyle/>
                    <a:p>
                      <a:pPr marL="0" marR="0" lvl="0" indent="0" rtl="0">
                        <a:lnSpc>
                          <a:spcPct val="100000"/>
                        </a:lnSpc>
                        <a:spcBef>
                          <a:spcPts val="0"/>
                        </a:spcBef>
                        <a:spcAft>
                          <a:spcPts val="0"/>
                        </a:spcAft>
                        <a:buClr>
                          <a:schemeClr val="dk1"/>
                        </a:buClr>
                        <a:buSzPct val="25000"/>
                        <a:buFont typeface="Arial"/>
                        <a:buNone/>
                      </a:pPr>
                      <a:r>
                        <a:rPr lang="en-US" b="0" i="0" u="none" strike="noStrike" cap="none" baseline="0">
                          <a:solidFill>
                            <a:schemeClr val="dk1"/>
                          </a:solidFill>
                          <a:latin typeface="Times New Roman"/>
                          <a:ea typeface="Times New Roman"/>
                          <a:cs typeface="Times New Roman"/>
                          <a:sym typeface="Times New Roman"/>
                        </a:rPr>
                        <a:t>Duration of Existence - </a:t>
                      </a:r>
                      <a:r>
                        <a:rPr lang="en-US">
                          <a:solidFill>
                            <a:schemeClr val="dk1"/>
                          </a:solidFill>
                          <a:latin typeface="Times New Roman"/>
                          <a:ea typeface="Times New Roman"/>
                          <a:cs typeface="Times New Roman"/>
                          <a:sym typeface="Times New Roman"/>
                        </a:rPr>
                        <a:t> If </a:t>
                      </a:r>
                      <a:r>
                        <a:rPr lang="en-US" b="0" i="0" u="none" strike="noStrike" cap="none" baseline="0">
                          <a:solidFill>
                            <a:schemeClr val="dk1"/>
                          </a:solidFill>
                          <a:latin typeface="Times New Roman"/>
                          <a:ea typeface="Times New Roman"/>
                          <a:cs typeface="Times New Roman"/>
                          <a:sym typeface="Times New Roman"/>
                        </a:rPr>
                        <a:t>Booth or Ahlbrand die, the b</a:t>
                      </a:r>
                      <a:r>
                        <a:rPr lang="en-US">
                          <a:solidFill>
                            <a:schemeClr val="dk1"/>
                          </a:solidFill>
                          <a:latin typeface="Times New Roman"/>
                          <a:ea typeface="Times New Roman"/>
                          <a:cs typeface="Times New Roman"/>
                          <a:sym typeface="Times New Roman"/>
                        </a:rPr>
                        <a:t>usiness will be 100% in the other’s name.</a:t>
                      </a:r>
                    </a:p>
                  </a:txBody>
                  <a:tcPr marL="0" marR="0" marT="0" marB="0"/>
                </a:tc>
              </a:tr>
              <a:tr h="478850">
                <a:tc>
                  <a:txBody>
                    <a:bodyPr/>
                    <a:lstStyle/>
                    <a:p>
                      <a:pPr marL="0" marR="0" lvl="0" indent="0" rtl="0">
                        <a:lnSpc>
                          <a:spcPct val="100000"/>
                        </a:lnSpc>
                        <a:spcBef>
                          <a:spcPts val="0"/>
                        </a:spcBef>
                        <a:spcAft>
                          <a:spcPts val="0"/>
                        </a:spcAft>
                        <a:buClr>
                          <a:schemeClr val="dk1"/>
                        </a:buClr>
                        <a:buSzPct val="25000"/>
                        <a:buFont typeface="Arial"/>
                        <a:buNone/>
                      </a:pPr>
                      <a:r>
                        <a:rPr lang="en-US" b="0" i="0" u="none" strike="noStrike" cap="none" baseline="0">
                          <a:solidFill>
                            <a:schemeClr val="dk1"/>
                          </a:solidFill>
                          <a:latin typeface="Times New Roman"/>
                          <a:ea typeface="Times New Roman"/>
                          <a:cs typeface="Times New Roman"/>
                          <a:sym typeface="Times New Roman"/>
                        </a:rPr>
                        <a:t>Liability - We take full </a:t>
                      </a:r>
                      <a:r>
                        <a:rPr lang="en-US">
                          <a:solidFill>
                            <a:schemeClr val="dk1"/>
                          </a:solidFill>
                          <a:latin typeface="Times New Roman"/>
                          <a:ea typeface="Times New Roman"/>
                          <a:cs typeface="Times New Roman"/>
                          <a:sym typeface="Times New Roman"/>
                        </a:rPr>
                        <a:t>responsibility</a:t>
                      </a:r>
                      <a:r>
                        <a:rPr lang="en-US" b="0" i="0" u="none" strike="noStrike" cap="none" baseline="0">
                          <a:solidFill>
                            <a:schemeClr val="dk1"/>
                          </a:solidFill>
                          <a:latin typeface="Times New Roman"/>
                          <a:ea typeface="Times New Roman"/>
                          <a:cs typeface="Times New Roman"/>
                          <a:sym typeface="Times New Roman"/>
                        </a:rPr>
                        <a:t> if the product is defe</a:t>
                      </a:r>
                      <a:r>
                        <a:rPr lang="en-US">
                          <a:solidFill>
                            <a:schemeClr val="dk1"/>
                          </a:solidFill>
                          <a:latin typeface="Times New Roman"/>
                          <a:ea typeface="Times New Roman"/>
                          <a:cs typeface="Times New Roman"/>
                          <a:sym typeface="Times New Roman"/>
                        </a:rPr>
                        <a:t>ctive or damaged your car.</a:t>
                      </a:r>
                    </a:p>
                  </a:txBody>
                  <a:tcPr marL="0" marR="0" marT="0" marB="0"/>
                </a:tc>
              </a:tr>
              <a:tr h="478850">
                <a:tc>
                  <a:txBody>
                    <a:bodyPr/>
                    <a:lstStyle/>
                    <a:p>
                      <a:pPr marL="0" marR="0" lvl="0" indent="0" rtl="0">
                        <a:lnSpc>
                          <a:spcPct val="100000"/>
                        </a:lnSpc>
                        <a:spcBef>
                          <a:spcPts val="0"/>
                        </a:spcBef>
                        <a:spcAft>
                          <a:spcPts val="0"/>
                        </a:spcAft>
                        <a:buClr>
                          <a:schemeClr val="dk1"/>
                        </a:buClr>
                        <a:buSzPct val="25000"/>
                        <a:buFont typeface="Arial"/>
                        <a:buNone/>
                      </a:pPr>
                      <a:r>
                        <a:rPr lang="en-US" b="0" i="0" u="none" strike="noStrike" cap="none" baseline="0">
                          <a:solidFill>
                            <a:schemeClr val="dk1"/>
                          </a:solidFill>
                          <a:latin typeface="Times New Roman"/>
                          <a:ea typeface="Times New Roman"/>
                          <a:cs typeface="Times New Roman"/>
                          <a:sym typeface="Times New Roman"/>
                        </a:rPr>
                        <a:t>Operational Requirements -We manufacture the product, </a:t>
                      </a:r>
                      <a:r>
                        <a:rPr lang="en-US">
                          <a:solidFill>
                            <a:schemeClr val="dk1"/>
                          </a:solidFill>
                          <a:latin typeface="Times New Roman"/>
                          <a:ea typeface="Times New Roman"/>
                          <a:cs typeface="Times New Roman"/>
                          <a:sym typeface="Times New Roman"/>
                        </a:rPr>
                        <a:t>sell to retail and have our own website, and store/warehouse.</a:t>
                      </a:r>
                    </a:p>
                  </a:txBody>
                  <a:tcPr marL="0" marR="0" marT="0" marB="0"/>
                </a:tc>
              </a:tr>
              <a:tr h="478850">
                <a:tc>
                  <a:txBody>
                    <a:bodyPr/>
                    <a:lstStyle/>
                    <a:p>
                      <a:pPr marL="0" marR="0" lvl="0" indent="0" rtl="0">
                        <a:lnSpc>
                          <a:spcPct val="100000"/>
                        </a:lnSpc>
                        <a:spcBef>
                          <a:spcPts val="0"/>
                        </a:spcBef>
                        <a:spcAft>
                          <a:spcPts val="0"/>
                        </a:spcAft>
                        <a:buClr>
                          <a:schemeClr val="dk1"/>
                        </a:buClr>
                        <a:buSzPct val="25000"/>
                        <a:buFont typeface="Arial"/>
                        <a:buNone/>
                      </a:pPr>
                      <a:r>
                        <a:rPr lang="en-US" b="0" i="0" u="none" strike="noStrike" cap="none" baseline="0">
                          <a:solidFill>
                            <a:schemeClr val="dk1"/>
                          </a:solidFill>
                          <a:latin typeface="Times New Roman"/>
                          <a:ea typeface="Times New Roman"/>
                          <a:cs typeface="Times New Roman"/>
                          <a:sym typeface="Times New Roman"/>
                        </a:rPr>
                        <a:t>Management- Booth owns 50%, Ahlbrand owns 50%</a:t>
                      </a:r>
                    </a:p>
                  </a:txBody>
                  <a:tcPr marL="0" marR="0" marT="0" marB="0"/>
                </a:tc>
              </a:tr>
              <a:tr h="478850">
                <a:tc>
                  <a:txBody>
                    <a:bodyPr/>
                    <a:lstStyle/>
                    <a:p>
                      <a:pPr marL="0" marR="0" lvl="0" indent="0" rtl="0">
                        <a:lnSpc>
                          <a:spcPct val="100000"/>
                        </a:lnSpc>
                        <a:spcBef>
                          <a:spcPts val="0"/>
                        </a:spcBef>
                        <a:spcAft>
                          <a:spcPts val="0"/>
                        </a:spcAft>
                        <a:buClr>
                          <a:schemeClr val="dk1"/>
                        </a:buClr>
                        <a:buSzPct val="25000"/>
                        <a:buFont typeface="Arial"/>
                        <a:buNone/>
                      </a:pPr>
                      <a:r>
                        <a:rPr lang="en-US" b="0" i="0" u="none" strike="noStrike" cap="none" baseline="0">
                          <a:solidFill>
                            <a:schemeClr val="dk1"/>
                          </a:solidFill>
                          <a:latin typeface="Times New Roman"/>
                          <a:ea typeface="Times New Roman"/>
                          <a:cs typeface="Times New Roman"/>
                          <a:sym typeface="Times New Roman"/>
                        </a:rPr>
                        <a:t>Taxation-partnership it</a:t>
                      </a:r>
                      <a:r>
                        <a:rPr lang="en-US">
                          <a:solidFill>
                            <a:schemeClr val="dk1"/>
                          </a:solidFill>
                          <a:latin typeface="Times New Roman"/>
                          <a:ea typeface="Times New Roman"/>
                          <a:cs typeface="Times New Roman"/>
                          <a:sym typeface="Times New Roman"/>
                        </a:rPr>
                        <a:t>self reports profits and losses to the IRS on a special form. </a:t>
                      </a:r>
                    </a:p>
                  </a:txBody>
                  <a:tcPr marL="0" marR="0" marT="0" marB="0"/>
                </a:tc>
              </a:tr>
              <a:tr h="478850">
                <a:tc>
                  <a:txBody>
                    <a:bodyPr/>
                    <a:lstStyle/>
                    <a:p>
                      <a:pPr marL="0" marR="0" lvl="0" indent="0" rtl="0">
                        <a:lnSpc>
                          <a:spcPct val="100000"/>
                        </a:lnSpc>
                        <a:spcBef>
                          <a:spcPts val="0"/>
                        </a:spcBef>
                        <a:spcAft>
                          <a:spcPts val="0"/>
                        </a:spcAft>
                        <a:buClr>
                          <a:schemeClr val="dk1"/>
                        </a:buClr>
                        <a:buSzPct val="25000"/>
                        <a:buFont typeface="Arial"/>
                        <a:buNone/>
                      </a:pPr>
                      <a:r>
                        <a:rPr lang="en-US" b="0" i="0" u="none" strike="noStrike" cap="none" baseline="0">
                          <a:solidFill>
                            <a:schemeClr val="dk1"/>
                          </a:solidFill>
                          <a:latin typeface="Times New Roman"/>
                          <a:ea typeface="Times New Roman"/>
                          <a:cs typeface="Times New Roman"/>
                          <a:sym typeface="Times New Roman"/>
                        </a:rPr>
                        <a:t>Pass Through Income/Loss- </a:t>
                      </a:r>
                      <a:r>
                        <a:rPr lang="en-US">
                          <a:solidFill>
                            <a:schemeClr val="dk1"/>
                          </a:solidFill>
                          <a:latin typeface="Times New Roman"/>
                          <a:ea typeface="Times New Roman"/>
                          <a:cs typeface="Times New Roman"/>
                          <a:sym typeface="Times New Roman"/>
                        </a:rPr>
                        <a:t>After all expenses are made, profit will split 50/50 between Booth and Ahlbrand.</a:t>
                      </a:r>
                    </a:p>
                  </a:txBody>
                  <a:tcPr marL="0" marR="0" marT="0" marB="0"/>
                </a:tc>
              </a:tr>
              <a:tr h="478850">
                <a:tc>
                  <a:txBody>
                    <a:bodyPr/>
                    <a:lstStyle/>
                    <a:p>
                      <a:pPr marL="0" marR="0" lvl="0" indent="0" rtl="0">
                        <a:lnSpc>
                          <a:spcPct val="100000"/>
                        </a:lnSpc>
                        <a:spcBef>
                          <a:spcPts val="0"/>
                        </a:spcBef>
                        <a:spcAft>
                          <a:spcPts val="0"/>
                        </a:spcAft>
                        <a:buClr>
                          <a:schemeClr val="dk1"/>
                        </a:buClr>
                        <a:buFont typeface="Arial"/>
                        <a:buNone/>
                      </a:pPr>
                      <a:endParaRPr>
                        <a:solidFill>
                          <a:schemeClr val="dk1"/>
                        </a:solidFill>
                        <a:latin typeface="Times New Roman"/>
                        <a:ea typeface="Times New Roman"/>
                        <a:cs typeface="Times New Roman"/>
                        <a:sym typeface="Times New Roman"/>
                      </a:endParaRPr>
                    </a:p>
                  </a:txBody>
                  <a:tcPr marL="0" marR="0" marT="0" marB="0"/>
                </a:tc>
              </a:tr>
              <a:tr h="478850">
                <a:tc>
                  <a:txBody>
                    <a:bodyPr/>
                    <a:lstStyle/>
                    <a:p>
                      <a:pPr marL="0" marR="0" lvl="0" indent="0" rtl="0">
                        <a:lnSpc>
                          <a:spcPct val="100000"/>
                        </a:lnSpc>
                        <a:spcBef>
                          <a:spcPts val="0"/>
                        </a:spcBef>
                        <a:spcAft>
                          <a:spcPts val="0"/>
                        </a:spcAft>
                        <a:buClr>
                          <a:schemeClr val="dk1"/>
                        </a:buClr>
                        <a:buSzPct val="25000"/>
                        <a:buFont typeface="Arial"/>
                        <a:buNone/>
                      </a:pPr>
                      <a:r>
                        <a:rPr lang="en-US">
                          <a:solidFill>
                            <a:schemeClr val="dk1"/>
                          </a:solidFill>
                          <a:latin typeface="Times New Roman"/>
                          <a:ea typeface="Times New Roman"/>
                          <a:cs typeface="Times New Roman"/>
                          <a:sym typeface="Times New Roman"/>
                        </a:rPr>
                        <a:t> </a:t>
                      </a:r>
                    </a:p>
                  </a:txBody>
                  <a:tcPr marL="0" marR="0" marT="0" marB="0"/>
                </a:tc>
              </a:tr>
              <a:tr h="478850">
                <a:tc>
                  <a:txBody>
                    <a:bodyPr/>
                    <a:lstStyle/>
                    <a:p>
                      <a:pPr marL="0" marR="0" lvl="0" indent="0" rtl="0">
                        <a:lnSpc>
                          <a:spcPct val="100000"/>
                        </a:lnSpc>
                        <a:spcBef>
                          <a:spcPts val="0"/>
                        </a:spcBef>
                        <a:spcAft>
                          <a:spcPts val="0"/>
                        </a:spcAft>
                        <a:buClr>
                          <a:schemeClr val="dk1"/>
                        </a:buClr>
                        <a:buSzPct val="25000"/>
                        <a:buFont typeface="Arial"/>
                        <a:buNone/>
                      </a:pPr>
                      <a:r>
                        <a:rPr lang="en-US" b="0" i="0" u="none" strike="noStrike" cap="none" baseline="0">
                          <a:solidFill>
                            <a:schemeClr val="dk1"/>
                          </a:solidFill>
                          <a:latin typeface="Times New Roman"/>
                          <a:ea typeface="Times New Roman"/>
                          <a:cs typeface="Times New Roman"/>
                          <a:sym typeface="Times New Roman"/>
                        </a:rPr>
                        <a:t>Raising Capital- $30</a:t>
                      </a:r>
                      <a:r>
                        <a:rPr lang="en-US">
                          <a:solidFill>
                            <a:schemeClr val="dk1"/>
                          </a:solidFill>
                          <a:latin typeface="Times New Roman"/>
                          <a:ea typeface="Times New Roman"/>
                          <a:cs typeface="Times New Roman"/>
                          <a:sym typeface="Times New Roman"/>
                        </a:rPr>
                        <a:t>,000 coming from a Venture Capitalist.</a:t>
                      </a:r>
                    </a:p>
                  </a:txBody>
                  <a:tcPr marL="0" marR="0" marT="0" marB="0"/>
                </a:tc>
              </a:tr>
              <a:tr h="478850">
                <a:tc>
                  <a:txBody>
                    <a:bodyPr/>
                    <a:lstStyle/>
                    <a:p>
                      <a:pPr marL="0" marR="0" lvl="0" indent="0" rtl="0">
                        <a:lnSpc>
                          <a:spcPct val="100000"/>
                        </a:lnSpc>
                        <a:spcBef>
                          <a:spcPts val="0"/>
                        </a:spcBef>
                        <a:spcAft>
                          <a:spcPts val="0"/>
                        </a:spcAft>
                        <a:buClr>
                          <a:schemeClr val="dk1"/>
                        </a:buClr>
                        <a:buFont typeface="Arial"/>
                        <a:buNone/>
                      </a:pPr>
                      <a:endParaRPr sz="1800">
                        <a:solidFill>
                          <a:schemeClr val="dk1"/>
                        </a:solidFill>
                      </a:endParaRPr>
                    </a:p>
                  </a:txBody>
                  <a:tcPr marL="0" marR="0" marT="0" marB="0"/>
                </a:tc>
              </a:tr>
            </a:tbl>
          </a:graphicData>
        </a:graphic>
      </p:graphicFrame>
    </p:spTree>
    <p:extLst>
      <p:ext uri="{BB962C8B-B14F-4D97-AF65-F5344CB8AC3E}">
        <p14:creationId xmlns:p14="http://schemas.microsoft.com/office/powerpoint/2010/main" val="3900676311"/>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585525" y="35718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Money Forecast</a:t>
            </a:r>
          </a:p>
        </p:txBody>
      </p:sp>
      <p:sp>
        <p:nvSpPr>
          <p:cNvPr id="159" name="Shape 159"/>
          <p:cNvSpPr txBox="1">
            <a:spLocks noGrp="1"/>
          </p:cNvSpPr>
          <p:nvPr>
            <p:ph type="body" idx="1"/>
          </p:nvPr>
        </p:nvSpPr>
        <p:spPr>
          <a:xfrm>
            <a:off x="457200" y="1500187"/>
            <a:ext cx="8229600" cy="452610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The product will cost us $8.84, and will be retailed at $35.00.</a:t>
            </a:r>
          </a:p>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Due to our product being seasonal, we anticipate sales beginning in October 2016, and ending around February 2017. Since we have a small selling season, we plan to draw in many customers, around 100 a month. This will draw in about $13,080 for our first season.</a:t>
            </a:r>
          </a:p>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Payments for rent will $10 per SF for a year, and will need machinery.</a:t>
            </a:r>
          </a:p>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Customers cover shipping.</a:t>
            </a: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600"/>
              </a:spcBef>
              <a:spcAft>
                <a:spcPts val="0"/>
              </a:spcAft>
              <a:buClr>
                <a:schemeClr val="dk1"/>
              </a:buClr>
              <a:buFont typeface="Times New Roman"/>
              <a:buChar char="•"/>
            </a:pPr>
            <a:endParaRPr/>
          </a:p>
        </p:txBody>
      </p:sp>
    </p:spTree>
    <p:extLst>
      <p:ext uri="{BB962C8B-B14F-4D97-AF65-F5344CB8AC3E}">
        <p14:creationId xmlns:p14="http://schemas.microsoft.com/office/powerpoint/2010/main" val="1510904548"/>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Required Start-Up Funds</a:t>
            </a:r>
          </a:p>
        </p:txBody>
      </p:sp>
      <p:graphicFrame>
        <p:nvGraphicFramePr>
          <p:cNvPr id="219" name="Shape 219"/>
          <p:cNvGraphicFramePr/>
          <p:nvPr/>
        </p:nvGraphicFramePr>
        <p:xfrm>
          <a:off x="1052512" y="1285875"/>
          <a:ext cx="6953225" cy="5162070"/>
        </p:xfrm>
        <a:graphic>
          <a:graphicData uri="http://schemas.openxmlformats.org/drawingml/2006/table">
            <a:tbl>
              <a:tblPr>
                <a:noFill/>
                <a:tableStyleId>{79280E66-3813-471D-82C6-DE578E944DAE}</a:tableStyleId>
              </a:tblPr>
              <a:tblGrid>
                <a:gridCol w="3478200"/>
                <a:gridCol w="3475025"/>
              </a:tblGrid>
              <a:tr h="304800">
                <a:tc>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dirty="0">
                          <a:solidFill>
                            <a:schemeClr val="dk1"/>
                          </a:solidFill>
                          <a:latin typeface="Times New Roman"/>
                          <a:ea typeface="Times New Roman"/>
                          <a:cs typeface="Times New Roman"/>
                          <a:sym typeface="Times New Roman"/>
                        </a:rPr>
                        <a:t>Item</a:t>
                      </a:r>
                    </a:p>
                  </a:txBody>
                  <a:tcPr marL="0" marR="0" marT="0" marB="0">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Amount</a:t>
                      </a:r>
                    </a:p>
                  </a:txBody>
                  <a:tcPr marL="0" marR="0" marT="0" marB="0">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Fixed Assets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spcBef>
                          <a:spcPts val="0"/>
                        </a:spcBef>
                        <a:buSzPct val="25000"/>
                        <a:buNone/>
                      </a:pPr>
                      <a:r>
                        <a:rPr lang="en-US" dirty="0">
                          <a:solidFill>
                            <a:schemeClr val="dk1"/>
                          </a:solidFill>
                          <a:latin typeface="Times New Roman"/>
                          <a:ea typeface="Times New Roman"/>
                          <a:cs typeface="Times New Roman"/>
                          <a:sym typeface="Times New Roman"/>
                        </a:rPr>
                        <a:t>                                                            $111310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-Building</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                                                              $89000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3050">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-Land</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-Initial Inventory</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latin typeface="Times New Roman"/>
                          <a:ea typeface="Times New Roman"/>
                          <a:cs typeface="Times New Roman"/>
                          <a:sym typeface="Times New Roman"/>
                        </a:rPr>
                        <a:t>$5000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-Equipment</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$1310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-Furniture and Fixtures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-Vehicles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$20,000</a:t>
                      </a:r>
                    </a:p>
                    <a:p>
                      <a:pPr marL="0" marR="0" lvl="0" indent="0" algn="ctr" rtl="0">
                        <a:lnSpc>
                          <a:spcPct val="100000"/>
                        </a:lnSpc>
                        <a:spcBef>
                          <a:spcPts val="0"/>
                        </a:spcBef>
                        <a:spcAft>
                          <a:spcPts val="0"/>
                        </a:spcAft>
                        <a:buClr>
                          <a:schemeClr val="dk1"/>
                        </a:buClr>
                        <a:buFont typeface="Times New Roman"/>
                        <a:buNone/>
                      </a:pPr>
                      <a:endParaRPr>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3050">
                <a:tc>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  Working Capital</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-Salaries and Wages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$6453</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-Insurance Premiums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$208</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-Leasehold Improvements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$1,000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-Rent and Utility Deposits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3050">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-Advertising and Promotions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$300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-Legal and Accounting Fees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$500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-Supplies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$700</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15900">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-Cash on Hand</a:t>
                      </a:r>
                    </a:p>
                  </a:txBody>
                  <a:tcPr marL="0" marR="0" marT="0" marB="0">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$5000</a:t>
                      </a:r>
                    </a:p>
                  </a:txBody>
                  <a:tcPr marL="0" marR="0" marT="0" marB="0">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r h="274625">
                <a:tc>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Totals</a:t>
                      </a:r>
                    </a:p>
                  </a:txBody>
                  <a:tcPr marL="0" marR="0" marT="0" marB="0">
                    <a:lnT w="28575"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1">
                          <a:solidFill>
                            <a:schemeClr val="dk1"/>
                          </a:solidFill>
                          <a:latin typeface="Times New Roman"/>
                          <a:ea typeface="Times New Roman"/>
                          <a:cs typeface="Times New Roman"/>
                          <a:sym typeface="Times New Roman"/>
                        </a:rPr>
                        <a:t>$12558</a:t>
                      </a:r>
                    </a:p>
                  </a:txBody>
                  <a:tcPr marL="0" marR="0" marT="0" marB="0">
                    <a:lnT w="28575"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50165301"/>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Capital Strategy</a:t>
            </a:r>
          </a:p>
        </p:txBody>
      </p:sp>
      <p:graphicFrame>
        <p:nvGraphicFramePr>
          <p:cNvPr id="225" name="Shape 225"/>
          <p:cNvGraphicFramePr/>
          <p:nvPr/>
        </p:nvGraphicFramePr>
        <p:xfrm>
          <a:off x="1214437" y="1974850"/>
          <a:ext cx="6781800" cy="1466190"/>
        </p:xfrm>
        <a:graphic>
          <a:graphicData uri="http://schemas.openxmlformats.org/drawingml/2006/table">
            <a:tbl>
              <a:tblPr>
                <a:noFill/>
                <a:tableStyleId>{3A8E48EA-0494-47F5-B0C6-D5EF7B6002D4}</a:tableStyleId>
              </a:tblPr>
              <a:tblGrid>
                <a:gridCol w="5654675"/>
                <a:gridCol w="1127125"/>
              </a:tblGrid>
              <a:tr h="306375">
                <a:tc>
                  <a:txBody>
                    <a:bodyPr/>
                    <a:lstStyle/>
                    <a:p>
                      <a:pPr marL="0" marR="0" lvl="0" indent="0" algn="l" rtl="0">
                        <a:lnSpc>
                          <a:spcPct val="100000"/>
                        </a:lnSpc>
                        <a:spcBef>
                          <a:spcPts val="0"/>
                        </a:spcBef>
                        <a:spcAft>
                          <a:spcPts val="0"/>
                        </a:spcAft>
                        <a:buClr>
                          <a:schemeClr val="dk1"/>
                        </a:buClr>
                        <a:buSzPct val="25000"/>
                        <a:buFont typeface="Times New Roman"/>
                        <a:buNone/>
                      </a:pPr>
                      <a:r>
                        <a:rPr lang="en-US" sz="1400" b="1" i="0" u="none" strike="noStrike" cap="none" baseline="0">
                          <a:solidFill>
                            <a:schemeClr val="dk1"/>
                          </a:solidFill>
                          <a:latin typeface="Times New Roman"/>
                          <a:ea typeface="Times New Roman"/>
                          <a:cs typeface="Times New Roman"/>
                          <a:sym typeface="Times New Roman"/>
                        </a:rPr>
                        <a:t>Total Amount Required</a:t>
                      </a:r>
                    </a:p>
                  </a:txBody>
                  <a:tcPr marL="0" marR="0" marT="0" marB="0">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b="1">
                          <a:solidFill>
                            <a:schemeClr val="dk1"/>
                          </a:solidFill>
                          <a:latin typeface="Times New Roman"/>
                          <a:ea typeface="Times New Roman"/>
                          <a:cs typeface="Times New Roman"/>
                          <a:sym typeface="Times New Roman"/>
                        </a:rPr>
                        <a:t>$123,868</a:t>
                      </a:r>
                    </a:p>
                  </a:txBody>
                  <a:tcPr marL="0" marR="0" marT="0" marB="0">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06375">
                <a:tc>
                  <a:txBody>
                    <a:bodyPr/>
                    <a:lstStyle/>
                    <a:p>
                      <a:pPr marL="0" marR="0" lvl="0" indent="0" algn="l" rtl="0">
                        <a:lnSpc>
                          <a:spcPct val="100000"/>
                        </a:lnSpc>
                        <a:spcBef>
                          <a:spcPts val="0"/>
                        </a:spcBef>
                        <a:spcAft>
                          <a:spcPts val="0"/>
                        </a:spcAft>
                        <a:buClr>
                          <a:schemeClr val="dk1"/>
                        </a:buClr>
                        <a:buSzPct val="25000"/>
                        <a:buFont typeface="Times New Roman"/>
                        <a:buNone/>
                      </a:pPr>
                      <a:r>
                        <a:rPr lang="en-US" sz="1400" b="0" i="0" u="none" strike="noStrike" cap="none" baseline="0">
                          <a:solidFill>
                            <a:schemeClr val="dk1"/>
                          </a:solidFill>
                          <a:latin typeface="Times New Roman"/>
                          <a:ea typeface="Times New Roman"/>
                          <a:cs typeface="Times New Roman"/>
                          <a:sym typeface="Times New Roman"/>
                        </a:rPr>
                        <a:t>      -</a:t>
                      </a:r>
                      <a:r>
                        <a:rPr lang="en-US">
                          <a:solidFill>
                            <a:schemeClr val="dk1"/>
                          </a:solidFill>
                          <a:latin typeface="Times New Roman"/>
                          <a:ea typeface="Times New Roman"/>
                          <a:cs typeface="Times New Roman"/>
                          <a:sym typeface="Times New Roman"/>
                        </a:rPr>
                        <a:t>1 </a:t>
                      </a:r>
                      <a:r>
                        <a:rPr lang="en-US" sz="1400" b="0" i="0" u="none" strike="noStrike" cap="none" baseline="0">
                          <a:solidFill>
                            <a:schemeClr val="dk1"/>
                          </a:solidFill>
                          <a:latin typeface="Times New Roman"/>
                          <a:ea typeface="Times New Roman"/>
                          <a:cs typeface="Times New Roman"/>
                          <a:sym typeface="Times New Roman"/>
                        </a:rPr>
                        <a:t>Investors ($</a:t>
                      </a:r>
                      <a:r>
                        <a:rPr lang="en-US">
                          <a:solidFill>
                            <a:schemeClr val="dk1"/>
                          </a:solidFill>
                          <a:latin typeface="Times New Roman"/>
                          <a:ea typeface="Times New Roman"/>
                          <a:cs typeface="Times New Roman"/>
                          <a:sym typeface="Times New Roman"/>
                        </a:rPr>
                        <a:t>30,000</a:t>
                      </a:r>
                      <a:r>
                        <a:rPr lang="en-US" sz="1400" b="0" i="0" u="none" strike="noStrike" cap="none" baseline="0">
                          <a:solidFill>
                            <a:schemeClr val="dk1"/>
                          </a:solidFill>
                          <a:latin typeface="Times New Roman"/>
                          <a:ea typeface="Times New Roman"/>
                          <a:cs typeface="Times New Roman"/>
                          <a:sym typeface="Times New Roman"/>
                        </a:rPr>
                        <a:t> each will get 25% share of company)</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$30,000</a:t>
                      </a:r>
                    </a:p>
                    <a:p>
                      <a:pPr marL="0" marR="0" lvl="0" indent="0" algn="r" rtl="0">
                        <a:lnSpc>
                          <a:spcPct val="100000"/>
                        </a:lnSpc>
                        <a:spcBef>
                          <a:spcPts val="0"/>
                        </a:spcBef>
                        <a:spcAft>
                          <a:spcPts val="0"/>
                        </a:spcAft>
                        <a:buClr>
                          <a:schemeClr val="dk1"/>
                        </a:buClr>
                        <a:buFont typeface="Times New Roman"/>
                        <a:buNone/>
                      </a:pPr>
                      <a:endParaRPr>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06375">
                <a:tc>
                  <a:txBody>
                    <a:bodyPr/>
                    <a:lstStyle/>
                    <a:p>
                      <a:pPr marL="0" marR="0" lvl="0" indent="0" algn="l" rtl="0">
                        <a:lnSpc>
                          <a:spcPct val="100000"/>
                        </a:lnSpc>
                        <a:spcBef>
                          <a:spcPts val="0"/>
                        </a:spcBef>
                        <a:spcAft>
                          <a:spcPts val="0"/>
                        </a:spcAft>
                        <a:buClr>
                          <a:schemeClr val="dk1"/>
                        </a:buClr>
                        <a:buSzPct val="25000"/>
                        <a:buFont typeface="Times New Roman"/>
                        <a:buNone/>
                      </a:pPr>
                      <a:r>
                        <a:rPr lang="en-US" sz="1400" b="0" i="0" u="none" strike="noStrike" cap="none" baseline="0">
                          <a:solidFill>
                            <a:schemeClr val="dk1"/>
                          </a:solidFill>
                          <a:latin typeface="Times New Roman"/>
                          <a:ea typeface="Times New Roman"/>
                          <a:cs typeface="Times New Roman"/>
                          <a:sym typeface="Times New Roman"/>
                        </a:rPr>
                        <a:t>      -Commercial Bank Loan (Real Estate &amp; 80% Building)    </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$71,200</a:t>
                      </a:r>
                    </a:p>
                    <a:p>
                      <a:pPr marL="0" marR="0" lvl="0" indent="0" algn="ctr" rtl="0">
                        <a:lnSpc>
                          <a:spcPct val="100000"/>
                        </a:lnSpc>
                        <a:spcBef>
                          <a:spcPts val="0"/>
                        </a:spcBef>
                        <a:spcAft>
                          <a:spcPts val="0"/>
                        </a:spcAft>
                        <a:buClr>
                          <a:schemeClr val="dk1"/>
                        </a:buClr>
                        <a:buFont typeface="Times New Roman"/>
                        <a:buNone/>
                      </a:pPr>
                      <a:endParaRPr>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06375">
                <a:tc>
                  <a:txBody>
                    <a:bodyPr/>
                    <a:lstStyle/>
                    <a:p>
                      <a:pPr marL="0" marR="0" lvl="0" indent="0" algn="l" rtl="0">
                        <a:lnSpc>
                          <a:spcPct val="100000"/>
                        </a:lnSpc>
                        <a:spcBef>
                          <a:spcPts val="0"/>
                        </a:spcBef>
                        <a:spcAft>
                          <a:spcPts val="0"/>
                        </a:spcAft>
                        <a:buClr>
                          <a:schemeClr val="dk1"/>
                        </a:buClr>
                        <a:buSzPct val="25000"/>
                        <a:buFont typeface="Times New Roman"/>
                        <a:buNone/>
                      </a:pPr>
                      <a:r>
                        <a:rPr lang="en-US" sz="1400" b="0" i="0" u="none" strike="noStrike" cap="none" baseline="0">
                          <a:solidFill>
                            <a:schemeClr val="dk1"/>
                          </a:solidFill>
                          <a:latin typeface="Times New Roman"/>
                          <a:ea typeface="Times New Roman"/>
                          <a:cs typeface="Times New Roman"/>
                          <a:sym typeface="Times New Roman"/>
                        </a:rPr>
                        <a:t>      -Owners</a:t>
                      </a:r>
                    </a:p>
                  </a:txBody>
                  <a:tcPr marL="0" marR="0" marT="0" marB="0">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bl>
          </a:graphicData>
        </a:graphic>
      </p:graphicFrame>
      <p:graphicFrame>
        <p:nvGraphicFramePr>
          <p:cNvPr id="226" name="Shape 226"/>
          <p:cNvGraphicFramePr/>
          <p:nvPr/>
        </p:nvGraphicFramePr>
        <p:xfrm>
          <a:off x="1219200" y="3760787"/>
          <a:ext cx="6753200" cy="1981200"/>
        </p:xfrm>
        <a:graphic>
          <a:graphicData uri="http://schemas.openxmlformats.org/drawingml/2006/table">
            <a:tbl>
              <a:tblPr>
                <a:noFill/>
                <a:tableStyleId>{A521020A-4BFF-47F2-84BF-1DDB4404742E}</a:tableStyleId>
              </a:tblPr>
              <a:tblGrid>
                <a:gridCol w="5630850"/>
                <a:gridCol w="1122350"/>
              </a:tblGrid>
              <a:tr h="304800">
                <a:tc>
                  <a:txBody>
                    <a:bodyPr/>
                    <a:lstStyle/>
                    <a:p>
                      <a:pPr marL="0" marR="0" lvl="0" indent="0" algn="l" rtl="0">
                        <a:lnSpc>
                          <a:spcPct val="100000"/>
                        </a:lnSpc>
                        <a:spcBef>
                          <a:spcPts val="0"/>
                        </a:spcBef>
                        <a:spcAft>
                          <a:spcPts val="0"/>
                        </a:spcAft>
                        <a:buClr>
                          <a:schemeClr val="dk1"/>
                        </a:buClr>
                        <a:buSzPct val="25000"/>
                        <a:buFont typeface="Times New Roman"/>
                        <a:buNone/>
                      </a:pPr>
                      <a:r>
                        <a:rPr lang="en-US" b="1" i="0" u="none" strike="noStrike" cap="none" baseline="0">
                          <a:solidFill>
                            <a:schemeClr val="dk1"/>
                          </a:solidFill>
                          <a:latin typeface="Times New Roman"/>
                          <a:ea typeface="Times New Roman"/>
                          <a:cs typeface="Times New Roman"/>
                          <a:sym typeface="Times New Roman"/>
                        </a:rPr>
                        <a:t>Loan Payment Amounts</a:t>
                      </a:r>
                    </a:p>
                  </a:txBody>
                  <a:tcPr marL="0" marR="0" marT="0" marB="0">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spcBef>
                          <a:spcPts val="0"/>
                        </a:spcBef>
                        <a:buNone/>
                      </a:pPr>
                      <a:endParaRPr u="none" strike="noStrike" cap="none" baseline="0">
                        <a:solidFill>
                          <a:schemeClr val="dk1"/>
                        </a:solidFill>
                        <a:latin typeface="Times New Roman"/>
                        <a:ea typeface="Times New Roman"/>
                        <a:cs typeface="Times New Roman"/>
                        <a:sym typeface="Times New Roman"/>
                      </a:endParaRPr>
                    </a:p>
                  </a:txBody>
                  <a:tcPr marL="0" marR="0" marT="0" marB="0">
                    <a:lnT w="28575"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C</a:t>
                      </a:r>
                      <a:r>
                        <a:rPr lang="en-US">
                          <a:solidFill>
                            <a:schemeClr val="dk1"/>
                          </a:solidFill>
                          <a:latin typeface="Times New Roman"/>
                          <a:ea typeface="Times New Roman"/>
                          <a:cs typeface="Times New Roman"/>
                          <a:sym typeface="Times New Roman"/>
                        </a:rPr>
                        <a:t>ommerical Loan2    </a:t>
                      </a:r>
                    </a:p>
                    <a:p>
                      <a:pPr marL="0" marR="0" lvl="0" indent="0" algn="l" rtl="0">
                        <a:lnSpc>
                          <a:spcPct val="100000"/>
                        </a:lnSpc>
                        <a:spcBef>
                          <a:spcPts val="0"/>
                        </a:spcBef>
                        <a:spcAft>
                          <a:spcPts val="0"/>
                        </a:spcAft>
                        <a:buClr>
                          <a:schemeClr val="dk1"/>
                        </a:buClr>
                        <a:buFont typeface="Times New Roman"/>
                        <a:buNone/>
                      </a:pPr>
                      <a:endParaRPr>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 </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Times New Roman"/>
                        <a:buNone/>
                      </a:pPr>
                      <a:r>
                        <a:rPr lang="en-US">
                          <a:latin typeface="Times New Roman"/>
                          <a:ea typeface="Times New Roman"/>
                          <a:cs typeface="Times New Roman"/>
                          <a:sym typeface="Times New Roman"/>
                        </a:rPr>
                        <a:t>  $123,868</a:t>
                      </a:r>
                    </a:p>
                    <a:p>
                      <a:pPr marL="0" marR="0" lvl="0" indent="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Font typeface="Times New Roman"/>
                        <a:buNone/>
                      </a:pPr>
                      <a:endParaRPr>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-Projected Interest Rate</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9.9%</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      -Term In Months</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84</a:t>
                      </a:r>
                    </a:p>
                  </a:txBody>
                  <a:tcPr marL="0" marR="0" marT="0" marB="0">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r>
              <a:tr h="304800">
                <a:tc>
                  <a:txBody>
                    <a:bodyPr/>
                    <a:lstStyle/>
                    <a:p>
                      <a:pPr marL="0" marR="0" lvl="0" indent="0" algn="l" rtl="0">
                        <a:lnSpc>
                          <a:spcPct val="100000"/>
                        </a:lnSpc>
                        <a:spcBef>
                          <a:spcPts val="0"/>
                        </a:spcBef>
                        <a:spcAft>
                          <a:spcPts val="0"/>
                        </a:spcAft>
                        <a:buClr>
                          <a:schemeClr val="dk1"/>
                        </a:buClr>
                        <a:buSzPct val="25000"/>
                        <a:buFont typeface="Times New Roman"/>
                        <a:buNone/>
                      </a:pPr>
                      <a:r>
                        <a:rPr lang="en-US" b="0" i="0" u="none" strike="noStrike" cap="none" baseline="0">
                          <a:solidFill>
                            <a:schemeClr val="dk1"/>
                          </a:solidFill>
                          <a:latin typeface="Times New Roman"/>
                          <a:ea typeface="Times New Roman"/>
                          <a:cs typeface="Times New Roman"/>
                          <a:sym typeface="Times New Roman"/>
                        </a:rPr>
                        <a:t>Total Monthly Loan Payment</a:t>
                      </a:r>
                    </a:p>
                  </a:txBody>
                  <a:tcPr marL="0" marR="0" marT="0" marB="0">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c>
                  <a:txBody>
                    <a:bodyPr/>
                    <a:lstStyle/>
                    <a:p>
                      <a:pPr marL="0" marR="0" lvl="0" indent="0" algn="r" rtl="0">
                        <a:lnSpc>
                          <a:spcPct val="100000"/>
                        </a:lnSpc>
                        <a:spcBef>
                          <a:spcPts val="0"/>
                        </a:spcBef>
                        <a:spcAft>
                          <a:spcPts val="0"/>
                        </a:spcAft>
                        <a:buClr>
                          <a:schemeClr val="dk1"/>
                        </a:buClr>
                        <a:buSzPct val="25000"/>
                        <a:buFont typeface="Times New Roman"/>
                        <a:buNone/>
                      </a:pPr>
                      <a:r>
                        <a:rPr lang="en-US">
                          <a:solidFill>
                            <a:schemeClr val="dk1"/>
                          </a:solidFill>
                          <a:latin typeface="Times New Roman"/>
                          <a:ea typeface="Times New Roman"/>
                          <a:cs typeface="Times New Roman"/>
                          <a:sym typeface="Times New Roman"/>
                        </a:rPr>
                        <a:t>$957.04</a:t>
                      </a:r>
                    </a:p>
                    <a:p>
                      <a:pPr marL="0" marR="0" lvl="0" indent="0" algn="r" rtl="0">
                        <a:lnSpc>
                          <a:spcPct val="100000"/>
                        </a:lnSpc>
                        <a:spcBef>
                          <a:spcPts val="0"/>
                        </a:spcBef>
                        <a:spcAft>
                          <a:spcPts val="0"/>
                        </a:spcAft>
                        <a:buClr>
                          <a:schemeClr val="dk1"/>
                        </a:buClr>
                        <a:buFont typeface="Times New Roman"/>
                        <a:buNone/>
                      </a:pPr>
                      <a:endParaRPr>
                        <a:solidFill>
                          <a:schemeClr val="dk1"/>
                        </a:solidFill>
                        <a:latin typeface="Times New Roman"/>
                        <a:ea typeface="Times New Roman"/>
                        <a:cs typeface="Times New Roman"/>
                        <a:sym typeface="Times New Roman"/>
                      </a:endParaRPr>
                    </a:p>
                  </a:txBody>
                  <a:tcPr marL="0" marR="0" marT="0" marB="0">
                    <a:lnT w="12700" cap="flat" cmpd="sng">
                      <a:solidFill>
                        <a:schemeClr val="dk1"/>
                      </a:solidFill>
                      <a:prstDash val="solid"/>
                      <a:round/>
                      <a:headEnd type="none" w="med" len="med"/>
                      <a:tailEnd type="none" w="med" len="med"/>
                    </a:lnT>
                    <a:lnB w="28575" cap="flat" cmpd="sng">
                      <a:solidFill>
                        <a:schemeClr val="dk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817095"/>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Next Steps</a:t>
            </a:r>
          </a:p>
        </p:txBody>
      </p:sp>
      <p:sp>
        <p:nvSpPr>
          <p:cNvPr id="165" name="Shape 165"/>
          <p:cNvSpPr txBox="1">
            <a:spLocks noGrp="1"/>
          </p:cNvSpPr>
          <p:nvPr>
            <p:ph type="body" idx="1"/>
          </p:nvPr>
        </p:nvSpPr>
        <p:spPr>
          <a:xfrm>
            <a:off x="457200" y="1169150"/>
            <a:ext cx="8229600" cy="5546100"/>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By October 10th we will have the warehouse. </a:t>
            </a:r>
          </a:p>
          <a:p>
            <a:pPr marL="342900" marR="0" lvl="0" indent="-342900" algn="l" rtl="0">
              <a:lnSpc>
                <a:spcPct val="10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By October 20th we plan to have a grand opening.</a:t>
            </a:r>
          </a:p>
          <a:p>
            <a:pPr marL="342900" marR="0" lvl="0" indent="-342900" algn="l" rtl="0">
              <a:lnSpc>
                <a:spcPct val="10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By October 21st start planning meetings with car dealerships and retail stores.</a:t>
            </a:r>
          </a:p>
          <a:p>
            <a:pPr marL="342900" marR="0" lvl="0" indent="-342900" algn="l" rtl="0">
              <a:lnSpc>
                <a:spcPct val="10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By December 10th ready in time for Christmas we plan to have a variety of colors.</a:t>
            </a:r>
          </a:p>
          <a:p>
            <a:pPr marL="0" marR="0" lvl="0" indent="0" algn="l" rtl="0">
              <a:lnSpc>
                <a:spcPct val="10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342900" marR="0" lvl="0" indent="-342900" algn="l" rtl="0">
              <a:lnSpc>
                <a:spcPct val="10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In the next two years we plan to have covers for many motorized vehicles like a golf cart, John Deere Gator, and Polaris Rangers. </a:t>
            </a:r>
          </a:p>
          <a:p>
            <a:pPr marL="342900" marR="0" lvl="0" indent="-342900" algn="l" rtl="0">
              <a:lnSpc>
                <a:spcPct val="10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In the next two years we plan to be exclusive partners with a major store that sells our product.</a:t>
            </a:r>
          </a:p>
          <a:p>
            <a:pPr marL="342900" marR="0" lvl="0" indent="-342900" algn="l" rtl="0">
              <a:lnSpc>
                <a:spcPct val="100000"/>
              </a:lnSpc>
              <a:spcBef>
                <a:spcPts val="640"/>
              </a:spcBef>
              <a:spcAft>
                <a:spcPts val="0"/>
              </a:spcAft>
              <a:buClr>
                <a:schemeClr val="dk1"/>
              </a:buClr>
              <a:buFont typeface="Times New Roman"/>
              <a:buChar char="•"/>
            </a:pPr>
            <a:endParaRPr/>
          </a:p>
        </p:txBody>
      </p:sp>
    </p:spTree>
    <p:extLst>
      <p:ext uri="{BB962C8B-B14F-4D97-AF65-F5344CB8AC3E}">
        <p14:creationId xmlns:p14="http://schemas.microsoft.com/office/powerpoint/2010/main" val="315302321"/>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Business Model</a:t>
            </a:r>
          </a:p>
        </p:txBody>
      </p:sp>
      <p:sp>
        <p:nvSpPr>
          <p:cNvPr id="116" name="Shape 116"/>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The purpose is to help people save time during the winter or prevent accidents. Every vehicle will be a custom fit with different prices depending on how much material is used. Straps fit through the top of the door so you can shut it in the door and lock it.</a:t>
            </a: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0"/>
              </a:spcBef>
              <a:spcAft>
                <a:spcPts val="0"/>
              </a:spcAft>
              <a:buClr>
                <a:schemeClr val="dk1"/>
              </a:buClr>
              <a:buFont typeface="Times New Roman"/>
              <a:buChar char="•"/>
            </a:pPr>
            <a:endParaRPr sz="3000">
              <a:solidFill>
                <a:schemeClr val="dk1"/>
              </a:solidFill>
              <a:latin typeface="Times New Roman"/>
              <a:ea typeface="Times New Roman"/>
              <a:cs typeface="Times New Roman"/>
              <a:sym typeface="Times New Roman"/>
            </a:endParaRPr>
          </a:p>
          <a:p>
            <a:pPr marL="342900" marR="0" lvl="0" indent="-342900" algn="l" rtl="0">
              <a:lnSpc>
                <a:spcPct val="90000"/>
              </a:lnSpc>
              <a:spcBef>
                <a:spcPts val="600"/>
              </a:spcBef>
              <a:spcAft>
                <a:spcPts val="0"/>
              </a:spcAft>
              <a:buClr>
                <a:schemeClr val="dk1"/>
              </a:buClr>
              <a:buFont typeface="Times New Roman"/>
              <a:buChar char="•"/>
            </a:pPr>
            <a:endParaRPr/>
          </a:p>
        </p:txBody>
      </p:sp>
    </p:spTree>
    <p:extLst>
      <p:ext uri="{BB962C8B-B14F-4D97-AF65-F5344CB8AC3E}">
        <p14:creationId xmlns:p14="http://schemas.microsoft.com/office/powerpoint/2010/main" val="2266873926"/>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Product</a:t>
            </a:r>
          </a:p>
        </p:txBody>
      </p:sp>
      <p:sp>
        <p:nvSpPr>
          <p:cNvPr id="131" name="Shape 131"/>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342900" marR="0" lvl="0" indent="-304800" algn="l" rtl="0">
              <a:lnSpc>
                <a:spcPct val="8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We have created a product to protect the windshield of a car - it is created to cover and protect car windows from the frost and snow. Our product material is made of fiber and ballistic nylon and is guaranteed not to tear, get wet or damp, and is waxed over on the outside with softer woven cotton underneath to protect the windshield and our material can be patented. </a:t>
            </a:r>
          </a:p>
          <a:p>
            <a:pPr marL="0" marR="0" lvl="0" indent="0" algn="l" rtl="0">
              <a:lnSpc>
                <a:spcPct val="8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lvl="0" indent="38100" rtl="0">
              <a:lnSpc>
                <a:spcPct val="80000"/>
              </a:lnSpc>
              <a:spcBef>
                <a:spcPts val="0"/>
              </a:spcBef>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Competition products include a windshield frost protectant spray. However, this requires repeated purchases.</a:t>
            </a:r>
          </a:p>
          <a:p>
            <a:pPr marL="0" marR="0" lvl="0" indent="0" algn="l" rtl="0">
              <a:lnSpc>
                <a:spcPct val="8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0" marR="0" lvl="0" indent="0" algn="l" rtl="0">
              <a:lnSpc>
                <a:spcPct val="80000"/>
              </a:lnSpc>
              <a:spcBef>
                <a:spcPts val="0"/>
              </a:spcBef>
              <a:spcAft>
                <a:spcPts val="0"/>
              </a:spcAft>
              <a:buNone/>
            </a:pPr>
            <a:endParaRPr sz="2400">
              <a:latin typeface="Times New Roman"/>
              <a:ea typeface="Times New Roman"/>
              <a:cs typeface="Times New Roman"/>
              <a:sym typeface="Times New Roman"/>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4.googleusercontent.com/oFv00PHQ1ZjIWWTsQDRt0uGLoHPM0CWDRmtl_Y4uwnqHTW97mO_vzUu90twEheh-lmBqq1BPXd5f3lkgZgavKyJvtNsCf35dTdv-IdwNO-Ip1E3v5MlTbDF-6wHG_MJMUG3U-2i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9382"/>
            <a:ext cx="79248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06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Customer</a:t>
            </a:r>
          </a:p>
        </p:txBody>
      </p:sp>
      <p:sp>
        <p:nvSpPr>
          <p:cNvPr id="122" name="Shape 122"/>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chemeClr val="dk1"/>
              </a:buClr>
              <a:buSzPct val="100000"/>
              <a:buFont typeface="Times New Roman"/>
              <a:buChar char="•"/>
            </a:pPr>
            <a:r>
              <a:rPr lang="en-US" sz="3000">
                <a:solidFill>
                  <a:schemeClr val="dk1"/>
                </a:solidFill>
                <a:latin typeface="Times New Roman"/>
                <a:ea typeface="Times New Roman"/>
                <a:cs typeface="Times New Roman"/>
                <a:sym typeface="Times New Roman"/>
              </a:rPr>
              <a:t>People who cannot park their vehicle in a place where it will not get frost or snow on the windshield.</a:t>
            </a:r>
          </a:p>
          <a:p>
            <a:pPr marR="0" lvl="1" algn="l" rtl="0">
              <a:lnSpc>
                <a:spcPct val="90000"/>
              </a:lnSpc>
              <a:spcBef>
                <a:spcPts val="0"/>
              </a:spcBef>
              <a:spcAft>
                <a:spcPts val="0"/>
              </a:spcAft>
              <a:buClr>
                <a:schemeClr val="dk1"/>
              </a:buClr>
              <a:buSzPct val="100000"/>
              <a:buFont typeface="Times New Roman"/>
            </a:pPr>
            <a:r>
              <a:rPr lang="en-US" sz="3000">
                <a:solidFill>
                  <a:schemeClr val="dk1"/>
                </a:solidFill>
                <a:latin typeface="Times New Roman"/>
                <a:ea typeface="Times New Roman"/>
                <a:cs typeface="Times New Roman"/>
                <a:sym typeface="Times New Roman"/>
              </a:rPr>
              <a:t>Apartment dwellers</a:t>
            </a:r>
          </a:p>
          <a:p>
            <a:pPr marR="0" lvl="1" algn="l" rtl="0">
              <a:lnSpc>
                <a:spcPct val="90000"/>
              </a:lnSpc>
              <a:spcBef>
                <a:spcPts val="0"/>
              </a:spcBef>
              <a:spcAft>
                <a:spcPts val="0"/>
              </a:spcAft>
              <a:buClr>
                <a:schemeClr val="dk1"/>
              </a:buClr>
              <a:buSzPct val="100000"/>
              <a:buFont typeface="Times New Roman"/>
            </a:pPr>
            <a:r>
              <a:rPr lang="en-US" sz="3000">
                <a:solidFill>
                  <a:schemeClr val="dk1"/>
                </a:solidFill>
                <a:latin typeface="Times New Roman"/>
                <a:ea typeface="Times New Roman"/>
                <a:cs typeface="Times New Roman"/>
                <a:sym typeface="Times New Roman"/>
              </a:rPr>
              <a:t>Older homes with no garage</a:t>
            </a:r>
          </a:p>
          <a:p>
            <a:pPr marR="0" lvl="1" algn="l" rtl="0">
              <a:lnSpc>
                <a:spcPct val="90000"/>
              </a:lnSpc>
              <a:spcBef>
                <a:spcPts val="0"/>
              </a:spcBef>
              <a:spcAft>
                <a:spcPts val="0"/>
              </a:spcAft>
              <a:buClr>
                <a:schemeClr val="dk1"/>
              </a:buClr>
              <a:buSzPct val="100000"/>
              <a:buFont typeface="Times New Roman"/>
            </a:pPr>
            <a:r>
              <a:rPr lang="en-US" sz="3000">
                <a:solidFill>
                  <a:schemeClr val="dk1"/>
                </a:solidFill>
                <a:latin typeface="Times New Roman"/>
                <a:ea typeface="Times New Roman"/>
                <a:cs typeface="Times New Roman"/>
                <a:sym typeface="Times New Roman"/>
              </a:rPr>
              <a:t>Individuals who work 3rd shift </a:t>
            </a:r>
          </a:p>
          <a:p>
            <a:pPr marL="457200" marR="0" lvl="0" indent="0" algn="l" rtl="0">
              <a:lnSpc>
                <a:spcPct val="90000"/>
              </a:lnSpc>
              <a:spcBef>
                <a:spcPts val="0"/>
              </a:spcBef>
              <a:spcAft>
                <a:spcPts val="0"/>
              </a:spcAft>
              <a:buNone/>
            </a:pPr>
            <a:endParaRPr/>
          </a:p>
        </p:txBody>
      </p:sp>
    </p:spTree>
    <p:extLst>
      <p:ext uri="{BB962C8B-B14F-4D97-AF65-F5344CB8AC3E}">
        <p14:creationId xmlns:p14="http://schemas.microsoft.com/office/powerpoint/2010/main" val="3547831335"/>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Targeted Customers</a:t>
            </a:r>
          </a:p>
        </p:txBody>
      </p:sp>
      <p:sp>
        <p:nvSpPr>
          <p:cNvPr id="144" name="Shape 144"/>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None/>
            </a:pPr>
            <a:endParaRPr sz="3000">
              <a:solidFill>
                <a:schemeClr val="dk1"/>
              </a:solidFill>
              <a:latin typeface="Times New Roman"/>
              <a:ea typeface="Times New Roman"/>
              <a:cs typeface="Times New Roman"/>
              <a:sym typeface="Times New Roman"/>
            </a:endParaRPr>
          </a:p>
          <a:p>
            <a:pPr marL="342900" marR="0" lvl="0" indent="-29845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Apartment dwellers (Depending on how many every day drivers they have)</a:t>
            </a:r>
          </a:p>
          <a:p>
            <a:pPr marL="0" marR="0" lvl="0" indent="0" algn="l" rtl="0">
              <a:lnSpc>
                <a:spcPct val="9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342900" marR="0" lvl="0" indent="-29845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Home owners with not enough garage space or no garage</a:t>
            </a:r>
          </a:p>
          <a:p>
            <a:pPr marL="0" marR="0" lvl="0" indent="0" algn="l" rtl="0">
              <a:lnSpc>
                <a:spcPct val="90000"/>
              </a:lnSpc>
              <a:spcBef>
                <a:spcPts val="0"/>
              </a:spcBef>
              <a:spcAft>
                <a:spcPts val="0"/>
              </a:spcAft>
              <a:buNone/>
            </a:pPr>
            <a:endParaRPr sz="2400">
              <a:solidFill>
                <a:schemeClr val="dk1"/>
              </a:solidFill>
              <a:latin typeface="Times New Roman"/>
              <a:ea typeface="Times New Roman"/>
              <a:cs typeface="Times New Roman"/>
              <a:sym typeface="Times New Roman"/>
            </a:endParaRPr>
          </a:p>
          <a:p>
            <a:pPr marL="342900" marR="0" lvl="0" indent="-29845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All regions except West Coast and South. Canada would be a huge market.  </a:t>
            </a:r>
          </a:p>
          <a:p>
            <a:pPr marL="342900" marR="0" lvl="0" indent="-177800" algn="l" rtl="0">
              <a:spcBef>
                <a:spcPts val="520"/>
              </a:spcBef>
              <a:spcAft>
                <a:spcPts val="0"/>
              </a:spcAft>
              <a:buClr>
                <a:schemeClr val="dk1"/>
              </a:buClr>
              <a:buFont typeface="Times New Roman"/>
              <a:buNone/>
            </a:pPr>
            <a:endParaRPr sz="2600" b="0" i="0" u="none" strike="noStrike" cap="none" baseline="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94321876"/>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b="0" i="0" u="none" strike="noStrike" cap="none" baseline="0">
                <a:solidFill>
                  <a:schemeClr val="dk2"/>
                </a:solidFill>
                <a:latin typeface="Times New Roman"/>
                <a:ea typeface="Times New Roman"/>
                <a:cs typeface="Times New Roman"/>
                <a:sym typeface="Times New Roman"/>
              </a:rPr>
              <a:t>The Market</a:t>
            </a:r>
          </a:p>
        </p:txBody>
      </p:sp>
      <p:sp>
        <p:nvSpPr>
          <p:cNvPr id="137" name="Shape 137"/>
          <p:cNvSpPr txBox="1">
            <a:spLocks noGrp="1"/>
          </p:cNvSpPr>
          <p:nvPr>
            <p:ph type="body" idx="1"/>
          </p:nvPr>
        </p:nvSpPr>
        <p:spPr>
          <a:xfrm>
            <a:off x="457200" y="1500172"/>
            <a:ext cx="8229600" cy="5357699"/>
          </a:xfrm>
          <a:prstGeom prst="rect">
            <a:avLst/>
          </a:prstGeom>
          <a:noFill/>
          <a:ln>
            <a:noFill/>
          </a:ln>
        </p:spPr>
        <p:txBody>
          <a:bodyPr lIns="91425" tIns="45700" rIns="91425" bIns="45700" anchor="t" anchorCtr="0">
            <a:noAutofit/>
          </a:bodyPr>
          <a:lstStyle/>
          <a:p>
            <a:pPr marL="0" marR="0" lvl="0" indent="0" algn="l" rtl="0">
              <a:lnSpc>
                <a:spcPct val="80000"/>
              </a:lnSpc>
              <a:spcBef>
                <a:spcPts val="480"/>
              </a:spcBef>
              <a:spcAft>
                <a:spcPts val="0"/>
              </a:spcAft>
              <a:buNone/>
            </a:pPr>
            <a:endParaRPr sz="2400" b="0" i="0" u="none" strike="noStrike" cap="none" baseline="0">
              <a:solidFill>
                <a:schemeClr val="dk1"/>
              </a:solidFill>
              <a:latin typeface="Times New Roman"/>
              <a:ea typeface="Times New Roman"/>
              <a:cs typeface="Times New Roman"/>
              <a:sym typeface="Times New Roman"/>
            </a:endParaRPr>
          </a:p>
          <a:p>
            <a:pPr marL="342900" marR="0" lvl="0" indent="-342900" algn="l" rtl="0">
              <a:lnSpc>
                <a:spcPct val="80000"/>
              </a:lnSpc>
              <a:spcBef>
                <a:spcPts val="48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Many new houses are being built without garages thus increasing the danger of drivers without clear windows.</a:t>
            </a:r>
          </a:p>
          <a:p>
            <a:pPr marL="0" marR="0" lvl="0" indent="0" algn="l" rtl="0">
              <a:lnSpc>
                <a:spcPct val="80000"/>
              </a:lnSpc>
              <a:spcBef>
                <a:spcPts val="480"/>
              </a:spcBef>
              <a:spcAft>
                <a:spcPts val="0"/>
              </a:spcAft>
              <a:buNone/>
            </a:pPr>
            <a:r>
              <a:rPr lang="en-US" sz="2400">
                <a:solidFill>
                  <a:schemeClr val="dk1"/>
                </a:solidFill>
                <a:latin typeface="Times New Roman"/>
                <a:ea typeface="Times New Roman"/>
                <a:cs typeface="Times New Roman"/>
                <a:sym typeface="Times New Roman"/>
              </a:rPr>
              <a:t>     </a:t>
            </a:r>
            <a:r>
              <a:rPr lang="en-US" sz="2400" u="sng">
                <a:solidFill>
                  <a:schemeClr val="hlink"/>
                </a:solidFill>
                <a:latin typeface="Times New Roman"/>
                <a:ea typeface="Times New Roman"/>
                <a:cs typeface="Times New Roman"/>
                <a:sym typeface="Times New Roman"/>
                <a:hlinkClick r:id="rId3"/>
              </a:rPr>
              <a:t>Source</a:t>
            </a:r>
          </a:p>
        </p:txBody>
      </p:sp>
      <p:graphicFrame>
        <p:nvGraphicFramePr>
          <p:cNvPr id="138" name="Shape 138"/>
          <p:cNvGraphicFramePr/>
          <p:nvPr/>
        </p:nvGraphicFramePr>
        <p:xfrm>
          <a:off x="1029225" y="3550025"/>
          <a:ext cx="7239000" cy="2613525"/>
        </p:xfrm>
        <a:graphic>
          <a:graphicData uri="http://schemas.openxmlformats.org/drawingml/2006/table">
            <a:tbl>
              <a:tblPr>
                <a:noFill/>
                <a:tableStyleId>{4F14CFE4-1650-471D-AC49-B65C88B562B8}</a:tableStyleId>
              </a:tblPr>
              <a:tblGrid>
                <a:gridCol w="3619500"/>
                <a:gridCol w="3619500"/>
              </a:tblGrid>
              <a:tr h="944650">
                <a:tc>
                  <a:txBody>
                    <a:bodyPr/>
                    <a:lstStyle/>
                    <a:p>
                      <a:pPr>
                        <a:spcBef>
                          <a:spcPts val="0"/>
                        </a:spcBef>
                        <a:buNone/>
                      </a:pPr>
                      <a:r>
                        <a:rPr lang="en-US"/>
                        <a:t>Americans living in apartments</a:t>
                      </a:r>
                    </a:p>
                  </a:txBody>
                  <a:tcPr marL="91425" marR="91425" marT="91425" marB="91425"/>
                </a:tc>
                <a:tc>
                  <a:txBody>
                    <a:bodyPr/>
                    <a:lstStyle/>
                    <a:p>
                      <a:pPr>
                        <a:spcBef>
                          <a:spcPts val="0"/>
                        </a:spcBef>
                        <a:buNone/>
                      </a:pPr>
                      <a:r>
                        <a:rPr lang="en-US" sz="1150">
                          <a:solidFill>
                            <a:schemeClr val="dk1"/>
                          </a:solidFill>
                          <a:highlight>
                            <a:srgbClr val="FFFFFF"/>
                          </a:highlight>
                        </a:rPr>
                        <a:t> 16,864,947 occupied apartments.  More than half get to work by car.</a:t>
                      </a:r>
                    </a:p>
                  </a:txBody>
                  <a:tcPr marL="91425" marR="91425" marT="91425" marB="91425"/>
                </a:tc>
              </a:tr>
              <a:tr h="470950">
                <a:tc>
                  <a:txBody>
                    <a:bodyPr/>
                    <a:lstStyle/>
                    <a:p>
                      <a:pPr>
                        <a:spcBef>
                          <a:spcPts val="0"/>
                        </a:spcBef>
                        <a:buNone/>
                      </a:pPr>
                      <a:r>
                        <a:rPr lang="en-US"/>
                        <a:t>Hoosiers living in apartments.</a:t>
                      </a:r>
                    </a:p>
                  </a:txBody>
                  <a:tcPr marL="91425" marR="91425" marT="91425" marB="91425"/>
                </a:tc>
                <a:tc>
                  <a:txBody>
                    <a:bodyPr/>
                    <a:lstStyle/>
                    <a:p>
                      <a:pPr>
                        <a:spcBef>
                          <a:spcPts val="0"/>
                        </a:spcBef>
                        <a:buNone/>
                      </a:pPr>
                      <a:r>
                        <a:rPr lang="en-US" sz="1150">
                          <a:solidFill>
                            <a:schemeClr val="dk1"/>
                          </a:solidFill>
                          <a:highlight>
                            <a:srgbClr val="FFFFFF"/>
                          </a:highlight>
                        </a:rPr>
                        <a:t>539,677</a:t>
                      </a:r>
                    </a:p>
                  </a:txBody>
                  <a:tcPr marL="91425" marR="91425" marT="91425" marB="91425"/>
                </a:tc>
              </a:tr>
              <a:tr h="475500">
                <a:tc>
                  <a:txBody>
                    <a:bodyPr/>
                    <a:lstStyle/>
                    <a:p>
                      <a:pPr>
                        <a:spcBef>
                          <a:spcPts val="0"/>
                        </a:spcBef>
                        <a:buNone/>
                      </a:pPr>
                      <a:r>
                        <a:rPr lang="en-US"/>
                        <a:t>Seymour locals living in apartments</a:t>
                      </a:r>
                    </a:p>
                  </a:txBody>
                  <a:tcPr marL="91425" marR="91425" marT="91425" marB="91425"/>
                </a:tc>
                <a:tc>
                  <a:txBody>
                    <a:bodyPr/>
                    <a:lstStyle/>
                    <a:p>
                      <a:pPr>
                        <a:spcBef>
                          <a:spcPts val="0"/>
                        </a:spcBef>
                        <a:buNone/>
                      </a:pPr>
                      <a:r>
                        <a:rPr lang="en-US"/>
                        <a:t>3,571</a:t>
                      </a:r>
                    </a:p>
                  </a:txBody>
                  <a:tcPr marL="91425" marR="91425" marT="91425" marB="91425"/>
                </a:tc>
              </a:tr>
              <a:tr h="722425">
                <a:tc>
                  <a:txBody>
                    <a:bodyPr/>
                    <a:lstStyle/>
                    <a:p>
                      <a:pPr>
                        <a:spcBef>
                          <a:spcPts val="0"/>
                        </a:spcBef>
                        <a:buNone/>
                      </a:pPr>
                      <a:r>
                        <a:rPr lang="en-US"/>
                        <a:t>U.S. citizens with no garage homes</a:t>
                      </a:r>
                    </a:p>
                  </a:txBody>
                  <a:tcPr marL="91425" marR="91425" marT="91425" marB="91425"/>
                </a:tc>
                <a:tc>
                  <a:txBody>
                    <a:bodyPr/>
                    <a:lstStyle/>
                    <a:p>
                      <a:pPr>
                        <a:spcBef>
                          <a:spcPts val="0"/>
                        </a:spcBef>
                        <a:buNone/>
                      </a:pPr>
                      <a:r>
                        <a:rPr lang="en-US"/>
                        <a:t>82% of homes have a garage, but only 15% have room for there car.</a:t>
                      </a:r>
                    </a:p>
                  </a:txBody>
                  <a:tcPr marL="91425" marR="91425" marT="91425" marB="91425"/>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4400" i="0" u="none" strike="noStrike" cap="none" baseline="0">
                <a:solidFill>
                  <a:schemeClr val="dk2"/>
                </a:solidFill>
                <a:latin typeface="Times New Roman"/>
                <a:ea typeface="Times New Roman"/>
                <a:cs typeface="Times New Roman"/>
                <a:sym typeface="Times New Roman"/>
              </a:rPr>
              <a:t>Target Market Strategy</a:t>
            </a:r>
          </a:p>
        </p:txBody>
      </p:sp>
      <p:sp>
        <p:nvSpPr>
          <p:cNvPr id="150" name="Shape 150"/>
          <p:cNvSpPr txBox="1">
            <a:spLocks noGrp="1"/>
          </p:cNvSpPr>
          <p:nvPr>
            <p:ph type="body" idx="1"/>
          </p:nvPr>
        </p:nvSpPr>
        <p:spPr>
          <a:xfrm>
            <a:off x="457200" y="1500187"/>
            <a:ext cx="8229600" cy="4525961"/>
          </a:xfrm>
          <a:prstGeom prst="rect">
            <a:avLst/>
          </a:prstGeom>
          <a:noFill/>
          <a:ln>
            <a:noFill/>
          </a:ln>
        </p:spPr>
        <p:txBody>
          <a:bodyPr lIns="91425" tIns="45700" rIns="91425" bIns="45700" anchor="t" anchorCtr="0">
            <a:noAutofit/>
          </a:bodyPr>
          <a:lstStyle/>
          <a:p>
            <a:pPr marL="342900" marR="0" lvl="0" indent="-330200" algn="l" rtl="0">
              <a:lnSpc>
                <a:spcPct val="90000"/>
              </a:lnSpc>
              <a:spcBef>
                <a:spcPts val="0"/>
              </a:spcBef>
              <a:spcAft>
                <a:spcPts val="0"/>
              </a:spcAft>
              <a:buClr>
                <a:schemeClr val="dk1"/>
              </a:buClr>
              <a:buSzPct val="100000"/>
              <a:buFont typeface="Times New Roman"/>
              <a:buChar char="•"/>
            </a:pPr>
            <a:r>
              <a:rPr lang="en-US" sz="2400" i="1">
                <a:solidFill>
                  <a:schemeClr val="dk1"/>
                </a:solidFill>
                <a:latin typeface="Times New Roman"/>
                <a:ea typeface="Times New Roman"/>
                <a:cs typeface="Times New Roman"/>
                <a:sym typeface="Times New Roman"/>
              </a:rPr>
              <a:t>“Not an early bird, we’ll help you save time”</a:t>
            </a:r>
          </a:p>
          <a:p>
            <a:pPr marL="342900" marR="0" lvl="0" indent="-3302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Pricing will be the same for every car.</a:t>
            </a:r>
          </a:p>
          <a:p>
            <a:pPr marL="342900" marR="0" lvl="0" indent="-3302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 We will custom the size to fit your windshield perfectly.</a:t>
            </a:r>
          </a:p>
          <a:p>
            <a:pPr marL="342900" marR="0" lvl="0" indent="-3302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You can order it online and it will will be shipped to your doorstep for free. </a:t>
            </a:r>
          </a:p>
          <a:p>
            <a:pPr marL="342900" marR="0" lvl="0" indent="-3302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Retail stores will have some in stock, but they will not be custom fit.</a:t>
            </a:r>
          </a:p>
          <a:p>
            <a:pPr marR="0" lvl="1" indent="431800" algn="l" rtl="0">
              <a:lnSpc>
                <a:spcPct val="90000"/>
              </a:lnSpc>
              <a:spcBef>
                <a:spcPts val="0"/>
              </a:spcBef>
              <a:spcAft>
                <a:spcPts val="0"/>
              </a:spcAft>
              <a:buClr>
                <a:schemeClr val="dk1"/>
              </a:buClr>
              <a:buSzPct val="100000"/>
              <a:buFont typeface="Times New Roman"/>
              <a:buChar char="–"/>
            </a:pPr>
            <a:r>
              <a:rPr lang="en-US" sz="2400">
                <a:solidFill>
                  <a:schemeClr val="dk1"/>
                </a:solidFill>
                <a:latin typeface="Times New Roman"/>
                <a:ea typeface="Times New Roman"/>
                <a:cs typeface="Times New Roman"/>
                <a:sym typeface="Times New Roman"/>
              </a:rPr>
              <a:t>Auto zones, O’Reilley’s, Clint Payton</a:t>
            </a:r>
          </a:p>
          <a:p>
            <a:pPr marL="0" marR="0" lvl="0" indent="0" algn="l" rtl="0">
              <a:lnSpc>
                <a:spcPct val="90000"/>
              </a:lnSpc>
              <a:spcBef>
                <a:spcPts val="0"/>
              </a:spcBef>
              <a:spcAft>
                <a:spcPts val="0"/>
              </a:spcAft>
              <a:buNone/>
            </a:pPr>
            <a:endParaRPr sz="2400">
              <a:latin typeface="Times New Roman"/>
              <a:ea typeface="Times New Roman"/>
              <a:cs typeface="Times New Roman"/>
              <a:sym typeface="Times New Roman"/>
            </a:endParaRPr>
          </a:p>
        </p:txBody>
      </p:sp>
    </p:spTree>
    <p:extLst>
      <p:ext uri="{BB962C8B-B14F-4D97-AF65-F5344CB8AC3E}">
        <p14:creationId xmlns:p14="http://schemas.microsoft.com/office/powerpoint/2010/main" val="1710298481"/>
      </p:ext>
    </p:extLst>
  </p:cSld>
  <p:clrMapOvr>
    <a:masterClrMapping/>
  </p:clrMapOvr>
  <p:transition spd="slow">
    <p:cut/>
  </p:transition>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CC"/>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2073</Words>
  <Application>Microsoft Office PowerPoint</Application>
  <PresentationFormat>On-screen Show (4:3)</PresentationFormat>
  <Paragraphs>287</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The Idea</vt:lpstr>
      <vt:lpstr>The Industry</vt:lpstr>
      <vt:lpstr>The Business Model</vt:lpstr>
      <vt:lpstr>The Product</vt:lpstr>
      <vt:lpstr>PowerPoint Presentation</vt:lpstr>
      <vt:lpstr>The Customer</vt:lpstr>
      <vt:lpstr>The Targeted Customers</vt:lpstr>
      <vt:lpstr>The Market</vt:lpstr>
      <vt:lpstr>Target Market Strategy</vt:lpstr>
      <vt:lpstr>Target Market Descriptions</vt:lpstr>
      <vt:lpstr>Target Market Strategies</vt:lpstr>
      <vt:lpstr>The Competition</vt:lpstr>
      <vt:lpstr>PowerPoint Presentation</vt:lpstr>
      <vt:lpstr>Competitive Analysis</vt:lpstr>
      <vt:lpstr>The Message</vt:lpstr>
      <vt:lpstr>The Sales Approach</vt:lpstr>
      <vt:lpstr>Target Market Sales Approach</vt:lpstr>
      <vt:lpstr>The Marketing Schedule</vt:lpstr>
      <vt:lpstr>The Inner Workings</vt:lpstr>
      <vt:lpstr>The Location</vt:lpstr>
      <vt:lpstr>The Management Team</vt:lpstr>
      <vt:lpstr>The Core Scores </vt:lpstr>
      <vt:lpstr>Risk Management</vt:lpstr>
      <vt:lpstr>Legal Structure  </vt:lpstr>
      <vt:lpstr>The Money Forecast</vt:lpstr>
      <vt:lpstr>Required Start-Up Funds</vt:lpstr>
      <vt:lpstr>Capital Strategy</vt:lpstr>
      <vt:lpstr>The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Idea</dc:title>
  <dc:creator>Nicholas Booth</dc:creator>
  <cp:lastModifiedBy>Diane Smith</cp:lastModifiedBy>
  <cp:revision>5</cp:revision>
  <dcterms:modified xsi:type="dcterms:W3CDTF">2016-05-10T19:36:48Z</dcterms:modified>
</cp:coreProperties>
</file>